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 id="2147484159" r:id="rId5"/>
  </p:sldMasterIdLst>
  <p:notesMasterIdLst>
    <p:notesMasterId r:id="rId49"/>
  </p:notesMasterIdLst>
  <p:sldIdLst>
    <p:sldId id="271" r:id="rId6"/>
    <p:sldId id="257" r:id="rId7"/>
    <p:sldId id="430" r:id="rId8"/>
    <p:sldId id="431" r:id="rId9"/>
    <p:sldId id="432" r:id="rId10"/>
    <p:sldId id="433" r:id="rId11"/>
    <p:sldId id="434" r:id="rId12"/>
    <p:sldId id="435" r:id="rId13"/>
    <p:sldId id="436" r:id="rId14"/>
    <p:sldId id="438" r:id="rId15"/>
    <p:sldId id="440" r:id="rId16"/>
    <p:sldId id="441" r:id="rId17"/>
    <p:sldId id="442" r:id="rId18"/>
    <p:sldId id="443" r:id="rId19"/>
    <p:sldId id="444" r:id="rId20"/>
    <p:sldId id="445" r:id="rId21"/>
    <p:sldId id="448" r:id="rId22"/>
    <p:sldId id="449" r:id="rId23"/>
    <p:sldId id="451" r:id="rId24"/>
    <p:sldId id="452" r:id="rId25"/>
    <p:sldId id="450" r:id="rId26"/>
    <p:sldId id="453" r:id="rId27"/>
    <p:sldId id="454" r:id="rId28"/>
    <p:sldId id="455" r:id="rId29"/>
    <p:sldId id="456" r:id="rId30"/>
    <p:sldId id="457" r:id="rId31"/>
    <p:sldId id="458" r:id="rId32"/>
    <p:sldId id="459" r:id="rId33"/>
    <p:sldId id="461" r:id="rId34"/>
    <p:sldId id="463" r:id="rId35"/>
    <p:sldId id="464" r:id="rId36"/>
    <p:sldId id="467" r:id="rId37"/>
    <p:sldId id="468" r:id="rId38"/>
    <p:sldId id="469" r:id="rId39"/>
    <p:sldId id="470" r:id="rId40"/>
    <p:sldId id="471" r:id="rId41"/>
    <p:sldId id="472" r:id="rId42"/>
    <p:sldId id="462" r:id="rId43"/>
    <p:sldId id="426" r:id="rId44"/>
    <p:sldId id="356" r:id="rId45"/>
    <p:sldId id="360" r:id="rId46"/>
    <p:sldId id="270" r:id="rId47"/>
    <p:sldId id="265"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00899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9E8792-186F-9153-51DE-EE831EB38CE5}" v="264" dt="2021-08-26T17:19:43.326"/>
    <p1510:client id="{5D81D72E-A929-E869-A63D-C88E5654350B}" v="68" dt="2021-08-23T20:59:02.302"/>
    <p1510:client id="{81C48215-2C57-B3FC-F8A8-EDC5276C989B}" v="1386" dt="2021-05-20T13:51:49.370"/>
    <p1510:client id="{8B2EB8AF-174E-43DB-A96C-C557A5A98850}" v="108" dt="2021-05-06T23:41:09.108"/>
    <p1510:client id="{9D3BE895-D2FB-B042-D912-57C9BD569C1D}" v="480" dt="2021-08-26T17:25:58.840"/>
    <p1510:client id="{E304867C-0071-354B-1DA9-DD13BC591526}" v="343" dt="2021-08-25T20:44:23.857"/>
    <p1510:client id="{F953EF64-A4F9-0E49-992F-90CBBA699C0B}" v="57" dt="2021-07-30T20:33:08.0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4" Type="http://schemas.openxmlformats.org/officeDocument/2006/relationships/image" Target="../media/image4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4" Type="http://schemas.openxmlformats.org/officeDocument/2006/relationships/image" Target="../media/image43.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50C8FA42-57EA-4661-90B7-A8F52C5ACCB6}" type="doc">
      <dgm:prSet loTypeId="urn:microsoft.com/office/officeart/2018/2/layout/IconVerticalSolidList" loCatId="icon" qsTypeId="urn:microsoft.com/office/officeart/2005/8/quickstyle/simple1" qsCatId="simple" csTypeId="urn:microsoft.com/office/officeart/2018/5/colors/Iconchunking_neutralicontext_colorful5" csCatId="colorful" phldr="1"/>
      <dgm:spPr/>
      <dgm:t>
        <a:bodyPr/>
        <a:lstStyle/>
        <a:p>
          <a:endParaRPr lang="en-US"/>
        </a:p>
      </dgm:t>
    </dgm:pt>
    <dgm:pt modelId="{A9B8395E-DC80-4CEE-B352-DDDD14955292}">
      <dgm:prSet phldr="0"/>
      <dgm:spPr/>
      <dgm:t>
        <a:bodyPr/>
        <a:lstStyle/>
        <a:p>
          <a:pPr>
            <a:lnSpc>
              <a:spcPct val="100000"/>
            </a:lnSpc>
          </a:pPr>
          <a:r>
            <a:rPr lang="en-US">
              <a:latin typeface="Calibri Light" panose="020F0302020204030204"/>
            </a:rPr>
            <a:t>Questions?</a:t>
          </a:r>
          <a:endParaRPr lang="en-US"/>
        </a:p>
      </dgm:t>
    </dgm:pt>
    <dgm:pt modelId="{F366E1F8-37CD-4325-9C50-FA12844EBBAB}" type="parTrans" cxnId="{797828C8-E864-4542-9BF3-7856BA7F704B}">
      <dgm:prSet/>
      <dgm:spPr/>
      <dgm:t>
        <a:bodyPr/>
        <a:lstStyle/>
        <a:p>
          <a:endParaRPr lang="en-US"/>
        </a:p>
      </dgm:t>
    </dgm:pt>
    <dgm:pt modelId="{E9190D84-4111-4543-8F77-41E08990FD4F}" type="sibTrans" cxnId="{797828C8-E864-4542-9BF3-7856BA7F704B}">
      <dgm:prSet/>
      <dgm:spPr/>
      <dgm:t>
        <a:bodyPr/>
        <a:lstStyle/>
        <a:p>
          <a:endParaRPr lang="en-US"/>
        </a:p>
      </dgm:t>
    </dgm:pt>
    <dgm:pt modelId="{EC1B1F34-D45C-4203-937D-B1FA5FE11A4D}">
      <dgm:prSet phldr="0"/>
      <dgm:spPr/>
      <dgm:t>
        <a:bodyPr/>
        <a:lstStyle/>
        <a:p>
          <a:pPr rtl="0">
            <a:lnSpc>
              <a:spcPct val="100000"/>
            </a:lnSpc>
          </a:pPr>
          <a:r>
            <a:rPr lang="en-US"/>
            <a:t>What are your lessons learned from the pandemic so far that can help other local health departments in their planning efforts?</a:t>
          </a:r>
        </a:p>
      </dgm:t>
    </dgm:pt>
    <dgm:pt modelId="{9862A273-B079-4D36-9CE0-760AA7F6FF6D}" type="parTrans" cxnId="{FC244FED-6CEA-448E-840D-9663CFC3AED9}">
      <dgm:prSet/>
      <dgm:spPr/>
      <dgm:t>
        <a:bodyPr/>
        <a:lstStyle/>
        <a:p>
          <a:endParaRPr lang="en-US"/>
        </a:p>
      </dgm:t>
    </dgm:pt>
    <dgm:pt modelId="{A0931263-F11C-49B8-9BB6-B573CDF3EE70}" type="sibTrans" cxnId="{FC244FED-6CEA-448E-840D-9663CFC3AED9}">
      <dgm:prSet/>
      <dgm:spPr/>
      <dgm:t>
        <a:bodyPr/>
        <a:lstStyle/>
        <a:p>
          <a:endParaRPr lang="en-US"/>
        </a:p>
      </dgm:t>
    </dgm:pt>
    <dgm:pt modelId="{9279BC25-1F71-4382-B004-43117FFE1F9B}" type="pres">
      <dgm:prSet presAssocID="{50C8FA42-57EA-4661-90B7-A8F52C5ACCB6}" presName="root" presStyleCnt="0">
        <dgm:presLayoutVars>
          <dgm:dir/>
          <dgm:resizeHandles val="exact"/>
        </dgm:presLayoutVars>
      </dgm:prSet>
      <dgm:spPr/>
    </dgm:pt>
    <dgm:pt modelId="{CB767F6B-A33C-455D-B012-43EF718BBF78}" type="pres">
      <dgm:prSet presAssocID="{A9B8395E-DC80-4CEE-B352-DDDD14955292}" presName="compNode" presStyleCnt="0"/>
      <dgm:spPr/>
    </dgm:pt>
    <dgm:pt modelId="{8EC795D5-46AA-4932-BF10-6072B97657AE}" type="pres">
      <dgm:prSet presAssocID="{A9B8395E-DC80-4CEE-B352-DDDD14955292}" presName="bgRect" presStyleLbl="bgShp" presStyleIdx="0" presStyleCnt="2"/>
      <dgm:spPr>
        <a:solidFill>
          <a:srgbClr val="4472C4"/>
        </a:solidFill>
      </dgm:spPr>
    </dgm:pt>
    <dgm:pt modelId="{28E8F93F-45B9-49A6-A7E0-546A19FA016E}" type="pres">
      <dgm:prSet presAssocID="{A9B8395E-DC80-4CEE-B352-DDDD1495529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rain in head"/>
        </a:ext>
      </dgm:extLst>
    </dgm:pt>
    <dgm:pt modelId="{46348973-0F5E-407B-B809-234350D1B062}" type="pres">
      <dgm:prSet presAssocID="{A9B8395E-DC80-4CEE-B352-DDDD14955292}" presName="spaceRect" presStyleCnt="0"/>
      <dgm:spPr/>
    </dgm:pt>
    <dgm:pt modelId="{54522D41-E0BA-4322-9E98-A96F44DDD8A8}" type="pres">
      <dgm:prSet presAssocID="{A9B8395E-DC80-4CEE-B352-DDDD14955292}" presName="parTx" presStyleLbl="revTx" presStyleIdx="0" presStyleCnt="2">
        <dgm:presLayoutVars>
          <dgm:chMax val="0"/>
          <dgm:chPref val="0"/>
        </dgm:presLayoutVars>
      </dgm:prSet>
      <dgm:spPr/>
    </dgm:pt>
    <dgm:pt modelId="{3915EE13-0207-4534-89F6-5BF18ABC7CFB}" type="pres">
      <dgm:prSet presAssocID="{E9190D84-4111-4543-8F77-41E08990FD4F}" presName="sibTrans" presStyleCnt="0"/>
      <dgm:spPr/>
    </dgm:pt>
    <dgm:pt modelId="{A051293C-FDEB-49A3-A39C-927524EA1760}" type="pres">
      <dgm:prSet presAssocID="{EC1B1F34-D45C-4203-937D-B1FA5FE11A4D}" presName="compNode" presStyleCnt="0"/>
      <dgm:spPr/>
    </dgm:pt>
    <dgm:pt modelId="{46DD31D8-EC8C-432E-8DD9-473DEEA0E382}" type="pres">
      <dgm:prSet presAssocID="{EC1B1F34-D45C-4203-937D-B1FA5FE11A4D}" presName="bgRect" presStyleLbl="bgShp" presStyleIdx="1" presStyleCnt="2"/>
      <dgm:spPr>
        <a:solidFill>
          <a:srgbClr val="008998"/>
        </a:solidFill>
      </dgm:spPr>
    </dgm:pt>
    <dgm:pt modelId="{49A3156B-C8B8-4898-89FF-9400A75DF839}" type="pres">
      <dgm:prSet presAssocID="{EC1B1F34-D45C-4203-937D-B1FA5FE11A4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ustomer Review"/>
        </a:ext>
      </dgm:extLst>
    </dgm:pt>
    <dgm:pt modelId="{2B2D6C34-6D5A-465E-BE0C-5987B003A28C}" type="pres">
      <dgm:prSet presAssocID="{EC1B1F34-D45C-4203-937D-B1FA5FE11A4D}" presName="spaceRect" presStyleCnt="0"/>
      <dgm:spPr/>
    </dgm:pt>
    <dgm:pt modelId="{A1BC4A87-0034-4895-8AF7-71C9D4084556}" type="pres">
      <dgm:prSet presAssocID="{EC1B1F34-D45C-4203-937D-B1FA5FE11A4D}" presName="parTx" presStyleLbl="revTx" presStyleIdx="1" presStyleCnt="2">
        <dgm:presLayoutVars>
          <dgm:chMax val="0"/>
          <dgm:chPref val="0"/>
        </dgm:presLayoutVars>
      </dgm:prSet>
      <dgm:spPr/>
    </dgm:pt>
  </dgm:ptLst>
  <dgm:cxnLst>
    <dgm:cxn modelId="{D4A0090E-EDD0-426F-8323-0CBAF1839CF5}" type="presOf" srcId="{EC1B1F34-D45C-4203-937D-B1FA5FE11A4D}" destId="{A1BC4A87-0034-4895-8AF7-71C9D4084556}" srcOrd="0" destOrd="0" presId="urn:microsoft.com/office/officeart/2018/2/layout/IconVerticalSolidList"/>
    <dgm:cxn modelId="{B2AC9B3C-A083-409B-A665-C6A30ECE43DC}" type="presOf" srcId="{A9B8395E-DC80-4CEE-B352-DDDD14955292}" destId="{54522D41-E0BA-4322-9E98-A96F44DDD8A8}" srcOrd="0" destOrd="0" presId="urn:microsoft.com/office/officeart/2018/2/layout/IconVerticalSolidList"/>
    <dgm:cxn modelId="{797828C8-E864-4542-9BF3-7856BA7F704B}" srcId="{50C8FA42-57EA-4661-90B7-A8F52C5ACCB6}" destId="{A9B8395E-DC80-4CEE-B352-DDDD14955292}" srcOrd="0" destOrd="0" parTransId="{F366E1F8-37CD-4325-9C50-FA12844EBBAB}" sibTransId="{E9190D84-4111-4543-8F77-41E08990FD4F}"/>
    <dgm:cxn modelId="{8DA180CD-49FB-4D31-B956-DED274689175}" type="presOf" srcId="{50C8FA42-57EA-4661-90B7-A8F52C5ACCB6}" destId="{9279BC25-1F71-4382-B004-43117FFE1F9B}" srcOrd="0" destOrd="0" presId="urn:microsoft.com/office/officeart/2018/2/layout/IconVerticalSolidList"/>
    <dgm:cxn modelId="{FC244FED-6CEA-448E-840D-9663CFC3AED9}" srcId="{50C8FA42-57EA-4661-90B7-A8F52C5ACCB6}" destId="{EC1B1F34-D45C-4203-937D-B1FA5FE11A4D}" srcOrd="1" destOrd="0" parTransId="{9862A273-B079-4D36-9CE0-760AA7F6FF6D}" sibTransId="{A0931263-F11C-49B8-9BB6-B573CDF3EE70}"/>
    <dgm:cxn modelId="{0A2AC6A5-37CE-449F-B650-C8873A369AEE}" type="presParOf" srcId="{9279BC25-1F71-4382-B004-43117FFE1F9B}" destId="{CB767F6B-A33C-455D-B012-43EF718BBF78}" srcOrd="0" destOrd="0" presId="urn:microsoft.com/office/officeart/2018/2/layout/IconVerticalSolidList"/>
    <dgm:cxn modelId="{0C1DB42C-F1A4-4BB4-AF43-CAFEB517E5E2}" type="presParOf" srcId="{CB767F6B-A33C-455D-B012-43EF718BBF78}" destId="{8EC795D5-46AA-4932-BF10-6072B97657AE}" srcOrd="0" destOrd="0" presId="urn:microsoft.com/office/officeart/2018/2/layout/IconVerticalSolidList"/>
    <dgm:cxn modelId="{355CDCA7-2C59-4AB0-807B-732C29486440}" type="presParOf" srcId="{CB767F6B-A33C-455D-B012-43EF718BBF78}" destId="{28E8F93F-45B9-49A6-A7E0-546A19FA016E}" srcOrd="1" destOrd="0" presId="urn:microsoft.com/office/officeart/2018/2/layout/IconVerticalSolidList"/>
    <dgm:cxn modelId="{97E13CC2-160F-4D04-8A56-1AC1C3F246B3}" type="presParOf" srcId="{CB767F6B-A33C-455D-B012-43EF718BBF78}" destId="{46348973-0F5E-407B-B809-234350D1B062}" srcOrd="2" destOrd="0" presId="urn:microsoft.com/office/officeart/2018/2/layout/IconVerticalSolidList"/>
    <dgm:cxn modelId="{E69CD632-A7FE-4DD7-AD35-66D011F613E8}" type="presParOf" srcId="{CB767F6B-A33C-455D-B012-43EF718BBF78}" destId="{54522D41-E0BA-4322-9E98-A96F44DDD8A8}" srcOrd="3" destOrd="0" presId="urn:microsoft.com/office/officeart/2018/2/layout/IconVerticalSolidList"/>
    <dgm:cxn modelId="{DAB3E71F-86BE-45E9-9CC0-9FFF6A3F7B66}" type="presParOf" srcId="{9279BC25-1F71-4382-B004-43117FFE1F9B}" destId="{3915EE13-0207-4534-89F6-5BF18ABC7CFB}" srcOrd="1" destOrd="0" presId="urn:microsoft.com/office/officeart/2018/2/layout/IconVerticalSolidList"/>
    <dgm:cxn modelId="{BC7C99DB-4CD9-4FF5-85DB-3F3F4A8F461C}" type="presParOf" srcId="{9279BC25-1F71-4382-B004-43117FFE1F9B}" destId="{A051293C-FDEB-49A3-A39C-927524EA1760}" srcOrd="2" destOrd="0" presId="urn:microsoft.com/office/officeart/2018/2/layout/IconVerticalSolidList"/>
    <dgm:cxn modelId="{1E59BE93-CDD8-4EA4-9E70-499C092129F2}" type="presParOf" srcId="{A051293C-FDEB-49A3-A39C-927524EA1760}" destId="{46DD31D8-EC8C-432E-8DD9-473DEEA0E382}" srcOrd="0" destOrd="0" presId="urn:microsoft.com/office/officeart/2018/2/layout/IconVerticalSolidList"/>
    <dgm:cxn modelId="{074BB6F2-47BC-4527-89B2-4D9836D51398}" type="presParOf" srcId="{A051293C-FDEB-49A3-A39C-927524EA1760}" destId="{49A3156B-C8B8-4898-89FF-9400A75DF839}" srcOrd="1" destOrd="0" presId="urn:microsoft.com/office/officeart/2018/2/layout/IconVerticalSolidList"/>
    <dgm:cxn modelId="{CACB4F21-FFC5-49ED-AB7B-74768ECCDD01}" type="presParOf" srcId="{A051293C-FDEB-49A3-A39C-927524EA1760}" destId="{2B2D6C34-6D5A-465E-BE0C-5987B003A28C}" srcOrd="2" destOrd="0" presId="urn:microsoft.com/office/officeart/2018/2/layout/IconVerticalSolidList"/>
    <dgm:cxn modelId="{8463BB8C-0C47-47BE-99E9-EEFB3DDDF15C}" type="presParOf" srcId="{A051293C-FDEB-49A3-A39C-927524EA1760}" destId="{A1BC4A87-0034-4895-8AF7-71C9D4084556}"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C795D5-46AA-4932-BF10-6072B97657AE}">
      <dsp:nvSpPr>
        <dsp:cNvPr id="0" name=""/>
        <dsp:cNvSpPr/>
      </dsp:nvSpPr>
      <dsp:spPr>
        <a:xfrm>
          <a:off x="0" y="707092"/>
          <a:ext cx="10515600" cy="1305401"/>
        </a:xfrm>
        <a:prstGeom prst="roundRect">
          <a:avLst>
            <a:gd name="adj" fmla="val 10000"/>
          </a:avLst>
        </a:prstGeom>
        <a:solidFill>
          <a:srgbClr val="4472C4"/>
        </a:solidFill>
        <a:ln>
          <a:noFill/>
        </a:ln>
        <a:effectLst/>
      </dsp:spPr>
      <dsp:style>
        <a:lnRef idx="0">
          <a:scrgbClr r="0" g="0" b="0"/>
        </a:lnRef>
        <a:fillRef idx="1">
          <a:scrgbClr r="0" g="0" b="0"/>
        </a:fillRef>
        <a:effectRef idx="0">
          <a:scrgbClr r="0" g="0" b="0"/>
        </a:effectRef>
        <a:fontRef idx="minor"/>
      </dsp:style>
    </dsp:sp>
    <dsp:sp modelId="{28E8F93F-45B9-49A6-A7E0-546A19FA016E}">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522D41-E0BA-4322-9E98-A96F44DDD8A8}">
      <dsp:nvSpPr>
        <dsp:cNvPr id="0" name=""/>
        <dsp:cNvSpPr/>
      </dsp:nvSpPr>
      <dsp:spPr>
        <a:xfrm>
          <a:off x="1507738" y="707092"/>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111250">
            <a:lnSpc>
              <a:spcPct val="100000"/>
            </a:lnSpc>
            <a:spcBef>
              <a:spcPct val="0"/>
            </a:spcBef>
            <a:spcAft>
              <a:spcPct val="35000"/>
            </a:spcAft>
            <a:buNone/>
          </a:pPr>
          <a:r>
            <a:rPr lang="en-US" sz="2500" kern="1200">
              <a:latin typeface="Calibri Light" panose="020F0302020204030204"/>
            </a:rPr>
            <a:t>Questions?</a:t>
          </a:r>
          <a:endParaRPr lang="en-US" sz="2500" kern="1200"/>
        </a:p>
      </dsp:txBody>
      <dsp:txXfrm>
        <a:off x="1507738" y="707092"/>
        <a:ext cx="9007861" cy="1305401"/>
      </dsp:txXfrm>
    </dsp:sp>
    <dsp:sp modelId="{46DD31D8-EC8C-432E-8DD9-473DEEA0E382}">
      <dsp:nvSpPr>
        <dsp:cNvPr id="0" name=""/>
        <dsp:cNvSpPr/>
      </dsp:nvSpPr>
      <dsp:spPr>
        <a:xfrm>
          <a:off x="0" y="2338844"/>
          <a:ext cx="10515600" cy="1305401"/>
        </a:xfrm>
        <a:prstGeom prst="roundRect">
          <a:avLst>
            <a:gd name="adj" fmla="val 10000"/>
          </a:avLst>
        </a:prstGeom>
        <a:solidFill>
          <a:srgbClr val="008998"/>
        </a:solidFill>
        <a:ln>
          <a:noFill/>
        </a:ln>
        <a:effectLst/>
      </dsp:spPr>
      <dsp:style>
        <a:lnRef idx="0">
          <a:scrgbClr r="0" g="0" b="0"/>
        </a:lnRef>
        <a:fillRef idx="1">
          <a:scrgbClr r="0" g="0" b="0"/>
        </a:fillRef>
        <a:effectRef idx="0">
          <a:scrgbClr r="0" g="0" b="0"/>
        </a:effectRef>
        <a:fontRef idx="minor"/>
      </dsp:style>
    </dsp:sp>
    <dsp:sp modelId="{49A3156B-C8B8-4898-89FF-9400A75DF839}">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BC4A87-0034-4895-8AF7-71C9D4084556}">
      <dsp:nvSpPr>
        <dsp:cNvPr id="0" name=""/>
        <dsp:cNvSpPr/>
      </dsp:nvSpPr>
      <dsp:spPr>
        <a:xfrm>
          <a:off x="1507738" y="2338844"/>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111250" rtl="0">
            <a:lnSpc>
              <a:spcPct val="100000"/>
            </a:lnSpc>
            <a:spcBef>
              <a:spcPct val="0"/>
            </a:spcBef>
            <a:spcAft>
              <a:spcPct val="35000"/>
            </a:spcAft>
            <a:buNone/>
          </a:pPr>
          <a:r>
            <a:rPr lang="en-US" sz="2500" kern="1200"/>
            <a:t>What are your lessons learned from the pandemic so far that can help other local health departments in their planning efforts?</a:t>
          </a:r>
        </a:p>
      </dsp:txBody>
      <dsp:txXfrm>
        <a:off x="1507738" y="2338844"/>
        <a:ext cx="9007861" cy="130540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FAC3F1-E535-44BD-8421-FA66F826ABE0}" type="datetimeFigureOut">
              <a:rPr lang="en-US"/>
              <a:t>8/26/2021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343C64-D81E-45BF-A542-A07A75795B4E}" type="slidenum">
              <a:rPr lang="en-US"/>
              <a:t>‹#›</a:t>
            </a:fld>
            <a:endParaRPr lang="en-US"/>
          </a:p>
        </p:txBody>
      </p:sp>
    </p:spTree>
    <p:extLst>
      <p:ext uri="{BB962C8B-B14F-4D97-AF65-F5344CB8AC3E}">
        <p14:creationId xmlns:p14="http://schemas.microsoft.com/office/powerpoint/2010/main" val="2278300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mailto:NACCHO-LHIT@connectedcommunity.org"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mailto:web@naccho.org" TargetMode="External"/><Relationship Id="rId2" Type="http://schemas.openxmlformats.org/officeDocument/2006/relationships/slide" Target="../slides/slide43.xml"/><Relationship Id="rId1" Type="http://schemas.openxmlformats.org/officeDocument/2006/relationships/notesMaster" Target="../notesMasters/notesMaster1.xml"/><Relationship Id="rId4" Type="http://schemas.openxmlformats.org/officeDocument/2006/relationships/hyperlink" Target="http://www.naccho.org/LHIT"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r>
              <a:rPr lang="en-US"/>
              <a:t>The Local Health IT CoP was spurred from a member's desire to connect with other IT staff at health departments around the country.</a:t>
            </a:r>
          </a:p>
          <a:p>
            <a:pPr marL="285750" indent="-285750">
              <a:lnSpc>
                <a:spcPct val="90000"/>
              </a:lnSpc>
              <a:spcBef>
                <a:spcPts val="1000"/>
              </a:spcBef>
              <a:buFont typeface="Arial"/>
              <a:buChar char="•"/>
            </a:pPr>
            <a:r>
              <a:rPr lang="en-US"/>
              <a:t>The community is run by members of the NACCHO IT Team.</a:t>
            </a:r>
          </a:p>
        </p:txBody>
      </p:sp>
      <p:sp>
        <p:nvSpPr>
          <p:cNvPr id="4" name="Slide Number Placeholder 3"/>
          <p:cNvSpPr>
            <a:spLocks noGrp="1"/>
          </p:cNvSpPr>
          <p:nvPr>
            <p:ph type="sldNum" sz="quarter" idx="5"/>
          </p:nvPr>
        </p:nvSpPr>
        <p:spPr/>
        <p:txBody>
          <a:bodyPr/>
          <a:lstStyle/>
          <a:p>
            <a:fld id="{93343C64-D81E-45BF-A542-A07A75795B4E}" type="slidenum">
              <a:rPr lang="en-US"/>
              <a:t>1</a:t>
            </a:fld>
            <a:endParaRPr lang="en-US"/>
          </a:p>
        </p:txBody>
      </p:sp>
    </p:spTree>
    <p:extLst>
      <p:ext uri="{BB962C8B-B14F-4D97-AF65-F5344CB8AC3E}">
        <p14:creationId xmlns:p14="http://schemas.microsoft.com/office/powerpoint/2010/main" val="1073161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Our agenda for today.  We have Roger Grimes of KnowBe4 with us.  Roger will be presenting on the many ways to hack multifactor authentication.  We will leave some time at the end for discussion on this topic as well as some time to chat as a group on experiences or challenges that you would like to share.  </a:t>
            </a:r>
          </a:p>
        </p:txBody>
      </p:sp>
      <p:sp>
        <p:nvSpPr>
          <p:cNvPr id="4" name="Slide Number Placeholder 3"/>
          <p:cNvSpPr>
            <a:spLocks noGrp="1"/>
          </p:cNvSpPr>
          <p:nvPr>
            <p:ph type="sldNum" sz="quarter" idx="5"/>
          </p:nvPr>
        </p:nvSpPr>
        <p:spPr/>
        <p:txBody>
          <a:bodyPr/>
          <a:lstStyle/>
          <a:p>
            <a:fld id="{93343C64-D81E-45BF-A542-A07A75795B4E}" type="slidenum">
              <a:rPr lang="en-US"/>
              <a:t>2</a:t>
            </a:fld>
            <a:endParaRPr lang="en-US"/>
          </a:p>
        </p:txBody>
      </p:sp>
    </p:spTree>
    <p:extLst>
      <p:ext uri="{BB962C8B-B14F-4D97-AF65-F5344CB8AC3E}">
        <p14:creationId xmlns:p14="http://schemas.microsoft.com/office/powerpoint/2010/main" val="1051139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Discussion</a:t>
            </a:r>
          </a:p>
        </p:txBody>
      </p:sp>
      <p:sp>
        <p:nvSpPr>
          <p:cNvPr id="4" name="Slide Number Placeholder 3"/>
          <p:cNvSpPr>
            <a:spLocks noGrp="1"/>
          </p:cNvSpPr>
          <p:nvPr>
            <p:ph type="sldNum" sz="quarter" idx="10"/>
          </p:nvPr>
        </p:nvSpPr>
        <p:spPr/>
        <p:txBody>
          <a:bodyPr/>
          <a:lstStyle/>
          <a:p>
            <a:fld id="{FC71FDB7-EA46-45BC-8A56-F7436A83A5F6}" type="slidenum">
              <a:rPr lang="en-US" smtClean="0"/>
              <a:t>39</a:t>
            </a:fld>
            <a:endParaRPr lang="en-US"/>
          </a:p>
        </p:txBody>
      </p:sp>
    </p:spTree>
    <p:extLst>
      <p:ext uri="{BB962C8B-B14F-4D97-AF65-F5344CB8AC3E}">
        <p14:creationId xmlns:p14="http://schemas.microsoft.com/office/powerpoint/2010/main" val="201075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Would anyone like to give some examples of how you are currently approaching data governance, best practices or lessons learned? </a:t>
            </a:r>
          </a:p>
        </p:txBody>
      </p:sp>
      <p:sp>
        <p:nvSpPr>
          <p:cNvPr id="4" name="Slide Number Placeholder 3"/>
          <p:cNvSpPr>
            <a:spLocks noGrp="1"/>
          </p:cNvSpPr>
          <p:nvPr>
            <p:ph type="sldNum" sz="quarter" idx="5"/>
          </p:nvPr>
        </p:nvSpPr>
        <p:spPr/>
        <p:txBody>
          <a:bodyPr/>
          <a:lstStyle/>
          <a:p>
            <a:fld id="{93343C64-D81E-45BF-A542-A07A75795B4E}" type="slidenum">
              <a:rPr lang="en-US" smtClean="0"/>
              <a:t>40</a:t>
            </a:fld>
            <a:endParaRPr lang="en-US"/>
          </a:p>
        </p:txBody>
      </p:sp>
    </p:spTree>
    <p:extLst>
      <p:ext uri="{BB962C8B-B14F-4D97-AF65-F5344CB8AC3E}">
        <p14:creationId xmlns:p14="http://schemas.microsoft.com/office/powerpoint/2010/main" val="3665162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 also know that you are all busy folks, so we wanted to make sure that each of you are aware that in addition to interacting with the community via the virtual communities site, you can also always start a discussion in the community by simply emailing to </a:t>
            </a:r>
            <a:r>
              <a:rPr lang="en-US">
                <a:cs typeface="Calibri"/>
                <a:hlinkClick r:id="rId3"/>
              </a:rPr>
              <a:t>NACCHO-LHIT@connectedcommunity.org</a:t>
            </a:r>
          </a:p>
          <a:p>
            <a:endParaRPr lang="en-US">
              <a:cs typeface="Calibri"/>
            </a:endParaRPr>
          </a:p>
          <a:p>
            <a:r>
              <a:rPr lang="en-US">
                <a:cs typeface="Calibri"/>
              </a:rPr>
              <a:t>You can also manage your community subscriptions within your community profile, to allow for real-time messages or daily digests.  Real-time subscription would provide you with a direct real time email anytime a new post is made in the community.  While daily digest will provide you with a consolidated update each morning, on posts made during the previous day.  If you need any assistance with this, feel free to reach out to our team. </a:t>
            </a:r>
          </a:p>
        </p:txBody>
      </p:sp>
      <p:sp>
        <p:nvSpPr>
          <p:cNvPr id="4" name="Slide Number Placeholder 3"/>
          <p:cNvSpPr>
            <a:spLocks noGrp="1"/>
          </p:cNvSpPr>
          <p:nvPr>
            <p:ph type="sldNum" sz="quarter" idx="5"/>
          </p:nvPr>
        </p:nvSpPr>
        <p:spPr/>
        <p:txBody>
          <a:bodyPr/>
          <a:lstStyle/>
          <a:p>
            <a:fld id="{93343C64-D81E-45BF-A542-A07A75795B4E}" type="slidenum">
              <a:rPr lang="en-US"/>
              <a:t>41</a:t>
            </a:fld>
            <a:endParaRPr lang="en-US"/>
          </a:p>
        </p:txBody>
      </p:sp>
    </p:spTree>
    <p:extLst>
      <p:ext uri="{BB962C8B-B14F-4D97-AF65-F5344CB8AC3E}">
        <p14:creationId xmlns:p14="http://schemas.microsoft.com/office/powerpoint/2010/main" val="2220595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next meeting is scheduled for July 20th, from 1-2PM ET.  Please let us know if there is any topic, expert or tool that you can think of that would be helpful for you to learn about right now.  Also, if you have an experience that you think the rest of the group could learn from or help with, we’d love to hear about it the work you all are doing within your departments. </a:t>
            </a:r>
          </a:p>
        </p:txBody>
      </p:sp>
      <p:sp>
        <p:nvSpPr>
          <p:cNvPr id="4" name="Slide Number Placeholder 3"/>
          <p:cNvSpPr>
            <a:spLocks noGrp="1"/>
          </p:cNvSpPr>
          <p:nvPr>
            <p:ph type="sldNum" sz="quarter" idx="5"/>
          </p:nvPr>
        </p:nvSpPr>
        <p:spPr/>
        <p:txBody>
          <a:bodyPr/>
          <a:lstStyle/>
          <a:p>
            <a:fld id="{93343C64-D81E-45BF-A542-A07A75795B4E}" type="slidenum">
              <a:rPr lang="en-US" smtClean="0"/>
              <a:t>42</a:t>
            </a:fld>
            <a:endParaRPr lang="en-US"/>
          </a:p>
        </p:txBody>
      </p:sp>
    </p:spTree>
    <p:extLst>
      <p:ext uri="{BB962C8B-B14F-4D97-AF65-F5344CB8AC3E}">
        <p14:creationId xmlns:p14="http://schemas.microsoft.com/office/powerpoint/2010/main" val="718646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90000"/>
              </a:lnSpc>
              <a:spcBef>
                <a:spcPts val="1000"/>
              </a:spcBef>
              <a:buFont typeface="Arial"/>
              <a:buChar char="•"/>
            </a:pPr>
            <a:r>
              <a:rPr lang="en-US"/>
              <a:t>Any questions or comments about this CoP? </a:t>
            </a:r>
          </a:p>
          <a:p>
            <a:pPr>
              <a:lnSpc>
                <a:spcPct val="90000"/>
              </a:lnSpc>
              <a:spcBef>
                <a:spcPts val="1000"/>
              </a:spcBef>
            </a:pPr>
            <a:r>
              <a:rPr lang="en-US"/>
              <a:t>You may reach out to our team via </a:t>
            </a:r>
            <a:r>
              <a:rPr lang="en-US">
                <a:hlinkClick r:id="rId3"/>
              </a:rPr>
              <a:t>Web@naccho.org</a:t>
            </a:r>
            <a:r>
              <a:rPr lang="en-US"/>
              <a:t>. </a:t>
            </a:r>
          </a:p>
          <a:p>
            <a:pPr marL="171450" indent="-171450">
              <a:lnSpc>
                <a:spcPct val="90000"/>
              </a:lnSpc>
              <a:spcBef>
                <a:spcPts val="1000"/>
              </a:spcBef>
              <a:buFont typeface="Arial"/>
              <a:buChar char="•"/>
            </a:pPr>
            <a:endParaRPr lang="en-US"/>
          </a:p>
          <a:p>
            <a:pPr>
              <a:lnSpc>
                <a:spcPct val="90000"/>
              </a:lnSpc>
              <a:spcBef>
                <a:spcPts val="1000"/>
              </a:spcBef>
            </a:pPr>
            <a:r>
              <a:rPr lang="en-US"/>
              <a:t>Please feel free to </a:t>
            </a:r>
            <a:r>
              <a:rPr lang="en-US">
                <a:hlinkClick r:id="rId4"/>
              </a:rPr>
              <a:t>continue the discussion</a:t>
            </a:r>
            <a:r>
              <a:rPr lang="en-US"/>
              <a:t> by posting in the Local Health IT virtual community! </a:t>
            </a:r>
            <a:endParaRPr lang="en-US">
              <a:cs typeface="Calibri" panose="020F0502020204030204"/>
            </a:endParaRPr>
          </a:p>
          <a:p>
            <a:pPr>
              <a:lnSpc>
                <a:spcPct val="90000"/>
              </a:lnSpc>
              <a:spcBef>
                <a:spcPts val="1000"/>
              </a:spcBef>
            </a:pPr>
            <a:r>
              <a:rPr lang="en-US"/>
              <a:t>Presentation recording and slides will be posted to the community shortly.</a:t>
            </a:r>
            <a:endParaRPr lang="en-US">
              <a:cs typeface="Calibri"/>
            </a:endParaRPr>
          </a:p>
          <a:p>
            <a:endParaRPr lang="en-US">
              <a:cs typeface="Calibri"/>
            </a:endParaRPr>
          </a:p>
          <a:p>
            <a:r>
              <a:rPr lang="en-US" b="1"/>
              <a:t>We hope you can all join us in July</a:t>
            </a:r>
            <a:endParaRPr lang="en-US">
              <a:cs typeface="Calibri"/>
            </a:endParaRPr>
          </a:p>
        </p:txBody>
      </p:sp>
      <p:sp>
        <p:nvSpPr>
          <p:cNvPr id="4" name="Slide Number Placeholder 3"/>
          <p:cNvSpPr>
            <a:spLocks noGrp="1"/>
          </p:cNvSpPr>
          <p:nvPr>
            <p:ph type="sldNum" sz="quarter" idx="5"/>
          </p:nvPr>
        </p:nvSpPr>
        <p:spPr/>
        <p:txBody>
          <a:bodyPr/>
          <a:lstStyle/>
          <a:p>
            <a:fld id="{93343C64-D81E-45BF-A542-A07A75795B4E}" type="slidenum">
              <a:rPr lang="en-US"/>
              <a:t>43</a:t>
            </a:fld>
            <a:endParaRPr lang="en-US"/>
          </a:p>
        </p:txBody>
      </p:sp>
    </p:spTree>
    <p:extLst>
      <p:ext uri="{BB962C8B-B14F-4D97-AF65-F5344CB8AC3E}">
        <p14:creationId xmlns:p14="http://schemas.microsoft.com/office/powerpoint/2010/main" val="2580806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8/26/2021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41656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59799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99876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52989FA-DB2F-4667-8FC3-D69DEFE1ADFB}" type="datetimeFigureOut">
              <a:rPr lang="en-US" smtClean="0"/>
              <a:t>8/26/2021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FB2257-4909-4E3B-B9A4-E05CED6D8B9D}" type="slidenum">
              <a:rPr lang="en-US" smtClean="0"/>
              <a:t>‹#›</a:t>
            </a:fld>
            <a:endParaRPr lang="en-US"/>
          </a:p>
        </p:txBody>
      </p:sp>
    </p:spTree>
    <p:extLst>
      <p:ext uri="{BB962C8B-B14F-4D97-AF65-F5344CB8AC3E}">
        <p14:creationId xmlns:p14="http://schemas.microsoft.com/office/powerpoint/2010/main" val="815681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2989FA-DB2F-4667-8FC3-D69DEFE1ADFB}" type="datetimeFigureOut">
              <a:rPr lang="en-US" smtClean="0"/>
              <a:t>8/26/2021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FB2257-4909-4E3B-B9A4-E05CED6D8B9D}" type="slidenum">
              <a:rPr lang="en-US" smtClean="0"/>
              <a:t>‹#›</a:t>
            </a:fld>
            <a:endParaRPr lang="en-US"/>
          </a:p>
        </p:txBody>
      </p:sp>
    </p:spTree>
    <p:extLst>
      <p:ext uri="{BB962C8B-B14F-4D97-AF65-F5344CB8AC3E}">
        <p14:creationId xmlns:p14="http://schemas.microsoft.com/office/powerpoint/2010/main" val="230268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2989FA-DB2F-4667-8FC3-D69DEFE1ADFB}" type="datetimeFigureOut">
              <a:rPr lang="en-US" smtClean="0"/>
              <a:t>8/26/2021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FB2257-4909-4E3B-B9A4-E05CED6D8B9D}" type="slidenum">
              <a:rPr lang="en-US" smtClean="0"/>
              <a:t>‹#›</a:t>
            </a:fld>
            <a:endParaRPr lang="en-US"/>
          </a:p>
        </p:txBody>
      </p:sp>
    </p:spTree>
    <p:extLst>
      <p:ext uri="{BB962C8B-B14F-4D97-AF65-F5344CB8AC3E}">
        <p14:creationId xmlns:p14="http://schemas.microsoft.com/office/powerpoint/2010/main" val="35810655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2989FA-DB2F-4667-8FC3-D69DEFE1ADFB}" type="datetimeFigureOut">
              <a:rPr lang="en-US" smtClean="0"/>
              <a:t>8/26/2021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FB2257-4909-4E3B-B9A4-E05CED6D8B9D}" type="slidenum">
              <a:rPr lang="en-US" smtClean="0"/>
              <a:t>‹#›</a:t>
            </a:fld>
            <a:endParaRPr lang="en-US"/>
          </a:p>
        </p:txBody>
      </p:sp>
    </p:spTree>
    <p:extLst>
      <p:ext uri="{BB962C8B-B14F-4D97-AF65-F5344CB8AC3E}">
        <p14:creationId xmlns:p14="http://schemas.microsoft.com/office/powerpoint/2010/main" val="4292317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2989FA-DB2F-4667-8FC3-D69DEFE1ADFB}" type="datetimeFigureOut">
              <a:rPr lang="en-US" smtClean="0"/>
              <a:t>8/26/2021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FB2257-4909-4E3B-B9A4-E05CED6D8B9D}" type="slidenum">
              <a:rPr lang="en-US" smtClean="0"/>
              <a:t>‹#›</a:t>
            </a:fld>
            <a:endParaRPr lang="en-US"/>
          </a:p>
        </p:txBody>
      </p:sp>
    </p:spTree>
    <p:extLst>
      <p:ext uri="{BB962C8B-B14F-4D97-AF65-F5344CB8AC3E}">
        <p14:creationId xmlns:p14="http://schemas.microsoft.com/office/powerpoint/2010/main" val="2934375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2989FA-DB2F-4667-8FC3-D69DEFE1ADFB}" type="datetimeFigureOut">
              <a:rPr lang="en-US" smtClean="0"/>
              <a:t>8/26/2021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FB2257-4909-4E3B-B9A4-E05CED6D8B9D}" type="slidenum">
              <a:rPr lang="en-US" smtClean="0"/>
              <a:t>‹#›</a:t>
            </a:fld>
            <a:endParaRPr lang="en-US"/>
          </a:p>
        </p:txBody>
      </p:sp>
    </p:spTree>
    <p:extLst>
      <p:ext uri="{BB962C8B-B14F-4D97-AF65-F5344CB8AC3E}">
        <p14:creationId xmlns:p14="http://schemas.microsoft.com/office/powerpoint/2010/main" val="3577812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989FA-DB2F-4667-8FC3-D69DEFE1ADFB}" type="datetimeFigureOut">
              <a:rPr lang="en-US" smtClean="0"/>
              <a:t>8/26/2021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FB2257-4909-4E3B-B9A4-E05CED6D8B9D}" type="slidenum">
              <a:rPr lang="en-US" smtClean="0"/>
              <a:t>‹#›</a:t>
            </a:fld>
            <a:endParaRPr lang="en-US"/>
          </a:p>
        </p:txBody>
      </p:sp>
    </p:spTree>
    <p:extLst>
      <p:ext uri="{BB962C8B-B14F-4D97-AF65-F5344CB8AC3E}">
        <p14:creationId xmlns:p14="http://schemas.microsoft.com/office/powerpoint/2010/main" val="11306353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2989FA-DB2F-4667-8FC3-D69DEFE1ADFB}" type="datetimeFigureOut">
              <a:rPr lang="en-US" smtClean="0"/>
              <a:t>8/26/2021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FB2257-4909-4E3B-B9A4-E05CED6D8B9D}" type="slidenum">
              <a:rPr lang="en-US" smtClean="0"/>
              <a:t>‹#›</a:t>
            </a:fld>
            <a:endParaRPr lang="en-US"/>
          </a:p>
        </p:txBody>
      </p:sp>
    </p:spTree>
    <p:extLst>
      <p:ext uri="{BB962C8B-B14F-4D97-AF65-F5344CB8AC3E}">
        <p14:creationId xmlns:p14="http://schemas.microsoft.com/office/powerpoint/2010/main" val="563556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02561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2989FA-DB2F-4667-8FC3-D69DEFE1ADFB}" type="datetimeFigureOut">
              <a:rPr lang="en-US" smtClean="0"/>
              <a:t>8/26/2021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FB2257-4909-4E3B-B9A4-E05CED6D8B9D}" type="slidenum">
              <a:rPr lang="en-US" smtClean="0"/>
              <a:t>‹#›</a:t>
            </a:fld>
            <a:endParaRPr lang="en-US"/>
          </a:p>
        </p:txBody>
      </p:sp>
    </p:spTree>
    <p:extLst>
      <p:ext uri="{BB962C8B-B14F-4D97-AF65-F5344CB8AC3E}">
        <p14:creationId xmlns:p14="http://schemas.microsoft.com/office/powerpoint/2010/main" val="787136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2989FA-DB2F-4667-8FC3-D69DEFE1ADFB}" type="datetimeFigureOut">
              <a:rPr lang="en-US" smtClean="0"/>
              <a:t>8/26/2021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FB2257-4909-4E3B-B9A4-E05CED6D8B9D}" type="slidenum">
              <a:rPr lang="en-US" smtClean="0"/>
              <a:t>‹#›</a:t>
            </a:fld>
            <a:endParaRPr lang="en-US"/>
          </a:p>
        </p:txBody>
      </p:sp>
    </p:spTree>
    <p:extLst>
      <p:ext uri="{BB962C8B-B14F-4D97-AF65-F5344CB8AC3E}">
        <p14:creationId xmlns:p14="http://schemas.microsoft.com/office/powerpoint/2010/main" val="36615745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2989FA-DB2F-4667-8FC3-D69DEFE1ADFB}" type="datetimeFigureOut">
              <a:rPr lang="en-US" smtClean="0"/>
              <a:t>8/26/2021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FB2257-4909-4E3B-B9A4-E05CED6D8B9D}" type="slidenum">
              <a:rPr lang="en-US" smtClean="0"/>
              <a:t>‹#›</a:t>
            </a:fld>
            <a:endParaRPr lang="en-US"/>
          </a:p>
        </p:txBody>
      </p:sp>
    </p:spTree>
    <p:extLst>
      <p:ext uri="{BB962C8B-B14F-4D97-AF65-F5344CB8AC3E}">
        <p14:creationId xmlns:p14="http://schemas.microsoft.com/office/powerpoint/2010/main" val="15055375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a:lstStyle>
            <a:lvl1pPr algn="l" rtl="0" fontAlgn="base">
              <a:lnSpc>
                <a:spcPct val="90000"/>
              </a:lnSpc>
              <a:spcBef>
                <a:spcPct val="0"/>
              </a:spcBef>
              <a:spcAft>
                <a:spcPct val="0"/>
              </a:spcAft>
              <a:defRPr lang="en-US" sz="5000" b="0" cap="none" spc="-124" dirty="0">
                <a:ln w="3175">
                  <a:noFill/>
                </a:ln>
                <a:gradFill flip="none" rotWithShape="1">
                  <a:gsLst>
                    <a:gs pos="0">
                      <a:schemeClr val="tx1">
                        <a:lumMod val="65000"/>
                      </a:schemeClr>
                    </a:gs>
                    <a:gs pos="50000">
                      <a:schemeClr val="tx1"/>
                    </a:gs>
                  </a:gsLst>
                  <a:lin ang="5400000" scaled="1"/>
                  <a:tileRect/>
                </a:gradFill>
                <a:effectLst>
                  <a:outerShdw blurRad="50800" dist="38100" dir="2700000" algn="tl" rotWithShape="0">
                    <a:prstClr val="black">
                      <a:alpha val="40000"/>
                    </a:prstClr>
                  </a:outerShdw>
                  <a:reflection blurRad="6350" stA="55000" endA="300" endPos="45500" dir="5400000" sy="-100000" algn="bl" rotWithShape="0"/>
                </a:effectLst>
                <a:latin typeface="Segoe" pitchFamily="34" charset="0"/>
                <a:ea typeface="+mn-ea"/>
                <a:cs typeface="Arial" charset="0"/>
              </a:defRPr>
            </a:lvl1pPr>
          </a:lstStyle>
          <a:p>
            <a:pPr lvl="0"/>
            <a:r>
              <a:rPr lang="en-US"/>
              <a:t>Click to edit Master title style</a:t>
            </a:r>
          </a:p>
        </p:txBody>
      </p:sp>
      <p:sp>
        <p:nvSpPr>
          <p:cNvPr id="3" name="Text Placeholder 2"/>
          <p:cNvSpPr>
            <a:spLocks noGrp="1"/>
          </p:cNvSpPr>
          <p:nvPr>
            <p:ph type="body" idx="1"/>
          </p:nvPr>
        </p:nvSpPr>
        <p:spPr>
          <a:xfrm>
            <a:off x="510117" y="1414465"/>
            <a:ext cx="11173882" cy="2555167"/>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r>
              <a:rPr lang="en-US"/>
              <a:t>Microsoft Confidential</a:t>
            </a:r>
          </a:p>
        </p:txBody>
      </p:sp>
    </p:spTree>
    <p:extLst>
      <p:ext uri="{BB962C8B-B14F-4D97-AF65-F5344CB8AC3E}">
        <p14:creationId xmlns:p14="http://schemas.microsoft.com/office/powerpoint/2010/main" val="1112073912"/>
      </p:ext>
    </p:extLst>
  </p:cSld>
  <p:clrMapOvr>
    <a:overrideClrMapping bg1="dk2" tx1="lt1" bg2="dk1" tx2="lt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ext content, large, dar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19200"/>
            <a:ext cx="2438400" cy="2438400"/>
          </a:xfrm>
          <a:solidFill>
            <a:schemeClr val="accent1"/>
          </a:solidFill>
        </p:spPr>
        <p:txBody>
          <a:bodyPr rIns="91440">
            <a:normAutofit/>
          </a:bodyPr>
          <a:lstStyle>
            <a:lvl1pPr>
              <a:defRPr sz="2666" baseline="0">
                <a:solidFill>
                  <a:schemeClr val="tx1"/>
                </a:solidFill>
                <a:latin typeface="+mn-lt"/>
              </a:defRPr>
            </a:lvl1pPr>
          </a:lstStyle>
          <a:p>
            <a:pPr lvl="0"/>
            <a:r>
              <a:rPr lang="en-US"/>
              <a:t>Click to edit slide content</a:t>
            </a:r>
          </a:p>
        </p:txBody>
      </p:sp>
      <p:sp>
        <p:nvSpPr>
          <p:cNvPr id="4" name="Slide Number Placeholder 3"/>
          <p:cNvSpPr>
            <a:spLocks noGrp="1"/>
          </p:cNvSpPr>
          <p:nvPr>
            <p:ph type="sldNum" sz="quarter" idx="11"/>
          </p:nvPr>
        </p:nvSpPr>
        <p:spPr/>
        <p:txBody>
          <a:bodyPr/>
          <a:lstStyle>
            <a:lvl1pPr>
              <a:defRPr>
                <a:solidFill>
                  <a:schemeClr val="tx1"/>
                </a:solidFill>
                <a:latin typeface="+mn-lt"/>
              </a:defRPr>
            </a:lvl1pPr>
          </a:lstStyle>
          <a:p>
            <a:fld id="{74A398B2-5A34-1A4A-811E-F4027282568C}" type="slidenum">
              <a:rPr lang="en-US" smtClean="0"/>
              <a:pPr/>
              <a:t>‹#›</a:t>
            </a:fld>
            <a:endParaRPr lang="en-US"/>
          </a:p>
        </p:txBody>
      </p:sp>
      <p:sp>
        <p:nvSpPr>
          <p:cNvPr id="14" name="Content Placeholder 13"/>
          <p:cNvSpPr>
            <a:spLocks noGrp="1"/>
          </p:cNvSpPr>
          <p:nvPr>
            <p:ph sz="quarter" idx="13" hasCustomPrompt="1"/>
          </p:nvPr>
        </p:nvSpPr>
        <p:spPr>
          <a:xfrm>
            <a:off x="3657600" y="1219200"/>
            <a:ext cx="8229600" cy="3173982"/>
          </a:xfrm>
          <a:prstGeom prst="rect">
            <a:avLst/>
          </a:prstGeom>
        </p:spPr>
        <p:txBody>
          <a:bodyPr vert="horz" lIns="182880" tIns="137160"/>
          <a:lstStyle>
            <a:lvl1pPr marL="461356" indent="-461356">
              <a:spcBef>
                <a:spcPts val="400"/>
              </a:spcBef>
              <a:buFont typeface="Arial" panose="020B0604020202020204" pitchFamily="34" charset="0"/>
              <a:buChar char="•"/>
              <a:defRPr sz="4000" baseline="0">
                <a:solidFill>
                  <a:schemeClr val="tx1"/>
                </a:solidFill>
                <a:latin typeface="Segoe UI Light" pitchFamily="34" charset="0"/>
              </a:defRPr>
            </a:lvl1pPr>
            <a:lvl2pPr marL="988319" indent="-526962">
              <a:buFont typeface="Arial" panose="020B0604020202020204" pitchFamily="34" charset="0"/>
              <a:buChar char="•"/>
              <a:defRPr sz="4000" baseline="0">
                <a:latin typeface="Segoe UI Light" panose="020B0502040204020203" pitchFamily="34" charset="0"/>
                <a:cs typeface="Segoe UI Light" panose="020B0502040204020203" pitchFamily="34" charset="0"/>
              </a:defRPr>
            </a:lvl2pPr>
            <a:lvl3pPr marL="1527977" indent="-524168">
              <a:buFont typeface="Arial" panose="020B0604020202020204" pitchFamily="34" charset="0"/>
              <a:buChar char="•"/>
              <a:defRPr sz="4000" baseline="0">
                <a:latin typeface="Segoe UI Light" panose="020B0502040204020203" pitchFamily="34" charset="0"/>
                <a:cs typeface="Segoe UI Light" panose="020B0502040204020203" pitchFamily="34" charset="0"/>
              </a:defRPr>
            </a:lvl3pPr>
            <a:lvl4pPr marL="1750189" indent="-609498">
              <a:buFont typeface="Arial" panose="020B0604020202020204" pitchFamily="34" charset="0"/>
              <a:buChar char="•"/>
              <a:defRPr sz="4000" baseline="0">
                <a:latin typeface="Segoe UI Light" panose="020B0502040204020203" pitchFamily="34" charset="0"/>
                <a:cs typeface="Segoe UI Light" panose="020B0502040204020203" pitchFamily="34" charset="0"/>
              </a:defRPr>
            </a:lvl4pPr>
            <a:lvl5pPr marL="2052823" indent="-524846">
              <a:buFont typeface="Arial" panose="020B0604020202020204" pitchFamily="34" charset="0"/>
              <a:buChar char="•"/>
              <a:defRPr sz="4000" baseline="0">
                <a:latin typeface="Segoe UI Light" panose="020B0502040204020203" pitchFamily="34" charset="0"/>
                <a:cs typeface="Segoe UI Light" panose="020B0502040204020203" pitchFamily="34" charset="0"/>
              </a:defRPr>
            </a:lvl5pPr>
            <a:lvl6pPr marL="380936" indent="-380936">
              <a:buFont typeface="Arial" panose="020B0604020202020204" pitchFamily="34" charset="0"/>
              <a:buChar char="•"/>
              <a:defRPr/>
            </a:lvl6pPr>
          </a:lstStyle>
          <a:p>
            <a:pPr lvl="0"/>
            <a:r>
              <a:rPr lang="en-US"/>
              <a:t>Click to edit slide content</a:t>
            </a:r>
          </a:p>
          <a:p>
            <a:pPr lvl="1"/>
            <a:r>
              <a:rPr lang="en-US"/>
              <a:t>Level 2</a:t>
            </a:r>
          </a:p>
          <a:p>
            <a:pPr lvl="2"/>
            <a:r>
              <a:rPr lang="en-US"/>
              <a:t>Level 3</a:t>
            </a:r>
          </a:p>
          <a:p>
            <a:pPr lvl="4"/>
            <a:r>
              <a:rPr lang="en-US"/>
              <a:t>Level 4</a:t>
            </a:r>
          </a:p>
          <a:p>
            <a:pPr lvl="5"/>
            <a:endParaRPr lang="en-US"/>
          </a:p>
        </p:txBody>
      </p:sp>
    </p:spTree>
    <p:extLst>
      <p:ext uri="{BB962C8B-B14F-4D97-AF65-F5344CB8AC3E}">
        <p14:creationId xmlns:p14="http://schemas.microsoft.com/office/powerpoint/2010/main" val="3053480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66696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8/26/2021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12514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8/26/2021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07521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8/26/2021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68767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85288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36450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61926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8/26/2021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400686423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2989FA-DB2F-4667-8FC3-D69DEFE1ADFB}" type="datetimeFigureOut">
              <a:rPr lang="en-US" smtClean="0"/>
              <a:t>8/26/2021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FB2257-4909-4E3B-B9A4-E05CED6D8B9D}" type="slidenum">
              <a:rPr lang="en-US" smtClean="0"/>
              <a:t>‹#›</a:t>
            </a:fld>
            <a:endParaRPr lang="en-US"/>
          </a:p>
        </p:txBody>
      </p:sp>
    </p:spTree>
    <p:extLst>
      <p:ext uri="{BB962C8B-B14F-4D97-AF65-F5344CB8AC3E}">
        <p14:creationId xmlns:p14="http://schemas.microsoft.com/office/powerpoint/2010/main" val="1084098325"/>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 id="2147483846" r:id="rId12"/>
    <p:sldLayoutId id="214748384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naccho.org/lhit"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8.jpe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9.pn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jpeg"/><Relationship Id="rId7" Type="http://schemas.openxmlformats.org/officeDocument/2006/relationships/hyperlink" Target="https://virtualcommunities.naccho.org/network/members/profile/myaccount/my-settings?section=subscriptions"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hyperlink" Target="mailto:NACCHO-lhit@ConnectedCommunity.org" TargetMode="External"/><Relationship Id="rId9" Type="http://schemas.openxmlformats.org/officeDocument/2006/relationships/image" Target="../media/image47.svg"/></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image" Target="../media/image48.jpeg"/></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www.naccho.org/LHIT" TargetMode="External"/><Relationship Id="rId4" Type="http://schemas.openxmlformats.org/officeDocument/2006/relationships/hyperlink" Target="mailto:web@naccho.org"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mailto:Naccho-lhit@connectedcommunity.org" TargetMode="External"/><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1A33D9-3DF5-4BB4-9B5B-5042EC801AF5}"/>
              </a:ext>
            </a:extLst>
          </p:cNvPr>
          <p:cNvSpPr txBox="1"/>
          <p:nvPr/>
        </p:nvSpPr>
        <p:spPr>
          <a:xfrm>
            <a:off x="579120" y="618744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sp>
        <p:nvSpPr>
          <p:cNvPr id="3" name="TextBox 2">
            <a:extLst>
              <a:ext uri="{FF2B5EF4-FFF2-40B4-BE49-F238E27FC236}">
                <a16:creationId xmlns:a16="http://schemas.microsoft.com/office/drawing/2014/main" id="{87D1B664-884C-4D45-88EC-CA78667F087C}"/>
              </a:ext>
            </a:extLst>
          </p:cNvPr>
          <p:cNvSpPr txBox="1"/>
          <p:nvPr/>
        </p:nvSpPr>
        <p:spPr>
          <a:xfrm>
            <a:off x="1051984" y="5592234"/>
            <a:ext cx="633095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t>This meeting will begin at 2:00 pm ET. </a:t>
            </a:r>
            <a:endParaRPr lang="en-US" sz="2400" b="1">
              <a:cs typeface="Calibri"/>
            </a:endParaRPr>
          </a:p>
        </p:txBody>
      </p:sp>
      <p:sp>
        <p:nvSpPr>
          <p:cNvPr id="4" name="TextBox 3">
            <a:extLst>
              <a:ext uri="{FF2B5EF4-FFF2-40B4-BE49-F238E27FC236}">
                <a16:creationId xmlns:a16="http://schemas.microsoft.com/office/drawing/2014/main" id="{E3DC026C-BEB8-401E-BC7F-7DEB4164C2B2}"/>
              </a:ext>
            </a:extLst>
          </p:cNvPr>
          <p:cNvSpPr txBox="1"/>
          <p:nvPr/>
        </p:nvSpPr>
        <p:spPr>
          <a:xfrm>
            <a:off x="3200400" y="4994475"/>
            <a:ext cx="84726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i="1"/>
              <a:t>Special meeting on COVID lessons learned so far</a:t>
            </a:r>
            <a:endParaRPr lang="en-US" sz="2400" i="1">
              <a:cs typeface="Calibri"/>
            </a:endParaRPr>
          </a:p>
        </p:txBody>
      </p:sp>
    </p:spTree>
    <p:extLst>
      <p:ext uri="{BB962C8B-B14F-4D97-AF65-F5344CB8AC3E}">
        <p14:creationId xmlns:p14="http://schemas.microsoft.com/office/powerpoint/2010/main" val="4254090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E9670-A9F7-4ACA-B0A8-28E6A678B150}"/>
              </a:ext>
            </a:extLst>
          </p:cNvPr>
          <p:cNvSpPr>
            <a:spLocks noGrp="1"/>
          </p:cNvSpPr>
          <p:nvPr>
            <p:ph type="title"/>
          </p:nvPr>
        </p:nvSpPr>
        <p:spPr>
          <a:xfrm>
            <a:off x="648929" y="629266"/>
            <a:ext cx="3505495" cy="1622321"/>
          </a:xfrm>
        </p:spPr>
        <p:txBody>
          <a:bodyPr>
            <a:normAutofit/>
          </a:bodyPr>
          <a:lstStyle/>
          <a:p>
            <a:r>
              <a:rPr lang="en-US">
                <a:cs typeface="Calibri Light"/>
              </a:rPr>
              <a:t>Harris County</a:t>
            </a:r>
            <a:endParaRPr lang="en-US"/>
          </a:p>
        </p:txBody>
      </p:sp>
      <p:sp>
        <p:nvSpPr>
          <p:cNvPr id="8" name="Content Placeholder 7">
            <a:extLst>
              <a:ext uri="{FF2B5EF4-FFF2-40B4-BE49-F238E27FC236}">
                <a16:creationId xmlns:a16="http://schemas.microsoft.com/office/drawing/2014/main" id="{05607BF8-DD19-4063-9174-C70CE480A20D}"/>
              </a:ext>
            </a:extLst>
          </p:cNvPr>
          <p:cNvSpPr>
            <a:spLocks noGrp="1"/>
          </p:cNvSpPr>
          <p:nvPr>
            <p:ph idx="1"/>
          </p:nvPr>
        </p:nvSpPr>
        <p:spPr>
          <a:xfrm>
            <a:off x="648931" y="2438400"/>
            <a:ext cx="3505494" cy="3785419"/>
          </a:xfrm>
        </p:spPr>
        <p:txBody>
          <a:bodyPr vert="horz" lIns="91440" tIns="45720" rIns="91440" bIns="45720" rtlCol="0">
            <a:normAutofit/>
          </a:bodyPr>
          <a:lstStyle/>
          <a:p>
            <a:r>
              <a:rPr lang="en-US" sz="2000">
                <a:ea typeface="+mn-lt"/>
                <a:cs typeface="+mn-lt"/>
              </a:rPr>
              <a:t>2021 Model Practice Winner</a:t>
            </a:r>
          </a:p>
          <a:p>
            <a:r>
              <a:rPr lang="en-US" sz="2000">
                <a:ea typeface="+mn-lt"/>
                <a:cs typeface="+mn-lt"/>
              </a:rPr>
              <a:t>Speakers</a:t>
            </a:r>
            <a:endParaRPr lang="en-US" sz="2000">
              <a:cs typeface="Calibri"/>
            </a:endParaRPr>
          </a:p>
          <a:p>
            <a:pPr lvl="1"/>
            <a:r>
              <a:rPr lang="en-US" sz="2000">
                <a:ea typeface="+mn-lt"/>
                <a:cs typeface="+mn-lt"/>
              </a:rPr>
              <a:t>Cristina Etchells, Business &amp; Information Support Manager</a:t>
            </a:r>
            <a:endParaRPr lang="en-US" sz="2000"/>
          </a:p>
          <a:p>
            <a:pPr lvl="1"/>
            <a:r>
              <a:rPr lang="en-US" sz="2000">
                <a:ea typeface="+mn-lt"/>
                <a:cs typeface="+mn-lt"/>
              </a:rPr>
              <a:t>Michael Schaffer, Director of Environmental Public Health</a:t>
            </a:r>
            <a:endParaRPr lang="en-US" sz="2000"/>
          </a:p>
        </p:txBody>
      </p:sp>
      <p:sp>
        <p:nvSpPr>
          <p:cNvPr id="27" name="Rectangle 26">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Graphical user interface, text, website&#10;&#10;Description automatically generated">
            <a:extLst>
              <a:ext uri="{FF2B5EF4-FFF2-40B4-BE49-F238E27FC236}">
                <a16:creationId xmlns:a16="http://schemas.microsoft.com/office/drawing/2014/main" id="{7DB9C645-674D-4B67-AA66-C643E7F4753F}"/>
              </a:ext>
            </a:extLst>
          </p:cNvPr>
          <p:cNvPicPr>
            <a:picLocks noChangeAspect="1"/>
          </p:cNvPicPr>
          <p:nvPr/>
        </p:nvPicPr>
        <p:blipFill>
          <a:blip r:embed="rId2"/>
          <a:stretch>
            <a:fillRect/>
          </a:stretch>
        </p:blipFill>
        <p:spPr>
          <a:xfrm>
            <a:off x="5405862" y="1132507"/>
            <a:ext cx="6019331" cy="4589739"/>
          </a:xfrm>
          <a:prstGeom prst="rect">
            <a:avLst/>
          </a:prstGeom>
          <a:effectLst/>
        </p:spPr>
      </p:pic>
    </p:spTree>
    <p:extLst>
      <p:ext uri="{BB962C8B-B14F-4D97-AF65-F5344CB8AC3E}">
        <p14:creationId xmlns:p14="http://schemas.microsoft.com/office/powerpoint/2010/main" val="1081438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descr="Text&#10;&#10;Description automatically generated">
            <a:extLst>
              <a:ext uri="{FF2B5EF4-FFF2-40B4-BE49-F238E27FC236}">
                <a16:creationId xmlns:a16="http://schemas.microsoft.com/office/drawing/2014/main" id="{6D97102E-0281-46C1-8DB4-5561D12759ED}"/>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3843255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descr="Graphical user interface, text&#10;&#10;Description automatically generated">
            <a:extLst>
              <a:ext uri="{FF2B5EF4-FFF2-40B4-BE49-F238E27FC236}">
                <a16:creationId xmlns:a16="http://schemas.microsoft.com/office/drawing/2014/main" id="{8F7A4C2C-24D6-4060-97E3-1BD4AD4B31E1}"/>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164681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a:extLst>
              <a:ext uri="{FF2B5EF4-FFF2-40B4-BE49-F238E27FC236}">
                <a16:creationId xmlns:a16="http://schemas.microsoft.com/office/drawing/2014/main" id="{D103F9B7-0E0B-4E61-B277-B04C6686D670}"/>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1931157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a:extLst>
              <a:ext uri="{FF2B5EF4-FFF2-40B4-BE49-F238E27FC236}">
                <a16:creationId xmlns:a16="http://schemas.microsoft.com/office/drawing/2014/main" id="{AE316844-3DAB-490C-BCBF-EC79C84E4F55}"/>
              </a:ext>
            </a:extLst>
          </p:cNvPr>
          <p:cNvPicPr>
            <a:picLocks noChangeAspect="1"/>
          </p:cNvPicPr>
          <p:nvPr/>
        </p:nvPicPr>
        <p:blipFill rotWithShape="1">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622766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a:extLst>
              <a:ext uri="{FF2B5EF4-FFF2-40B4-BE49-F238E27FC236}">
                <a16:creationId xmlns:a16="http://schemas.microsoft.com/office/drawing/2014/main" id="{CC2FA326-9689-42B1-B2CA-413D76FF1148}"/>
              </a:ext>
            </a:extLst>
          </p:cNvPr>
          <p:cNvPicPr>
            <a:picLocks noChangeAspect="1"/>
          </p:cNvPicPr>
          <p:nvPr/>
        </p:nvPicPr>
        <p:blipFill rotWithShape="1">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1909357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a:extLst>
              <a:ext uri="{FF2B5EF4-FFF2-40B4-BE49-F238E27FC236}">
                <a16:creationId xmlns:a16="http://schemas.microsoft.com/office/drawing/2014/main" id="{7EFE7BD4-D421-414B-92B7-2539216E7F37}"/>
              </a:ext>
            </a:extLst>
          </p:cNvPr>
          <p:cNvPicPr>
            <a:picLocks noChangeAspect="1"/>
          </p:cNvPicPr>
          <p:nvPr/>
        </p:nvPicPr>
        <p:blipFill rotWithShape="1">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817021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E9670-A9F7-4ACA-B0A8-28E6A678B150}"/>
              </a:ext>
            </a:extLst>
          </p:cNvPr>
          <p:cNvSpPr>
            <a:spLocks noGrp="1"/>
          </p:cNvSpPr>
          <p:nvPr>
            <p:ph type="title"/>
          </p:nvPr>
        </p:nvSpPr>
        <p:spPr>
          <a:xfrm>
            <a:off x="648929" y="629266"/>
            <a:ext cx="3505495" cy="1622321"/>
          </a:xfrm>
        </p:spPr>
        <p:txBody>
          <a:bodyPr>
            <a:normAutofit/>
          </a:bodyPr>
          <a:lstStyle/>
          <a:p>
            <a:r>
              <a:rPr lang="en-US">
                <a:cs typeface="Calibri Light"/>
              </a:rPr>
              <a:t>Harris County</a:t>
            </a:r>
            <a:endParaRPr lang="en-US"/>
          </a:p>
        </p:txBody>
      </p:sp>
      <p:sp>
        <p:nvSpPr>
          <p:cNvPr id="8" name="Content Placeholder 7">
            <a:extLst>
              <a:ext uri="{FF2B5EF4-FFF2-40B4-BE49-F238E27FC236}">
                <a16:creationId xmlns:a16="http://schemas.microsoft.com/office/drawing/2014/main" id="{05607BF8-DD19-4063-9174-C70CE480A20D}"/>
              </a:ext>
            </a:extLst>
          </p:cNvPr>
          <p:cNvSpPr>
            <a:spLocks noGrp="1"/>
          </p:cNvSpPr>
          <p:nvPr>
            <p:ph idx="1"/>
          </p:nvPr>
        </p:nvSpPr>
        <p:spPr>
          <a:xfrm>
            <a:off x="648931" y="2438400"/>
            <a:ext cx="3505494" cy="3785419"/>
          </a:xfrm>
        </p:spPr>
        <p:txBody>
          <a:bodyPr vert="horz" lIns="91440" tIns="45720" rIns="91440" bIns="45720" rtlCol="0" anchor="t">
            <a:normAutofit/>
          </a:bodyPr>
          <a:lstStyle/>
          <a:p>
            <a:r>
              <a:rPr lang="en-US" sz="2000">
                <a:ea typeface="+mn-lt"/>
                <a:cs typeface="+mn-lt"/>
              </a:rPr>
              <a:t>Questions or comments for Harris County?</a:t>
            </a:r>
            <a:endParaRPr lang="en-US">
              <a:ea typeface="+mn-lt"/>
              <a:cs typeface="+mn-lt"/>
            </a:endParaRPr>
          </a:p>
          <a:p>
            <a:r>
              <a:rPr lang="en-US" sz="2000">
                <a:cs typeface="Calibri"/>
              </a:rPr>
              <a:t>Speakers</a:t>
            </a:r>
            <a:endParaRPr lang="en-US" sz="2000">
              <a:ea typeface="+mn-lt"/>
              <a:cs typeface="+mn-lt"/>
            </a:endParaRPr>
          </a:p>
          <a:p>
            <a:pPr lvl="1"/>
            <a:r>
              <a:rPr lang="en-US" sz="2000">
                <a:cs typeface="Calibri"/>
              </a:rPr>
              <a:t>Cristina Etchells, Business &amp; Information Support Manager</a:t>
            </a:r>
            <a:endParaRPr lang="en-US" sz="2000">
              <a:ea typeface="+mn-lt"/>
              <a:cs typeface="+mn-lt"/>
            </a:endParaRPr>
          </a:p>
          <a:p>
            <a:pPr lvl="1"/>
            <a:r>
              <a:rPr lang="en-US" sz="2000">
                <a:cs typeface="Calibri"/>
              </a:rPr>
              <a:t>Michael Schaffer, Director of Environmental Public Health</a:t>
            </a:r>
            <a:endParaRPr lang="en-US"/>
          </a:p>
        </p:txBody>
      </p:sp>
      <p:sp>
        <p:nvSpPr>
          <p:cNvPr id="27" name="Rectangle 26">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Graphical user interface, text, website&#10;&#10;Description automatically generated">
            <a:extLst>
              <a:ext uri="{FF2B5EF4-FFF2-40B4-BE49-F238E27FC236}">
                <a16:creationId xmlns:a16="http://schemas.microsoft.com/office/drawing/2014/main" id="{7DB9C645-674D-4B67-AA66-C643E7F4753F}"/>
              </a:ext>
            </a:extLst>
          </p:cNvPr>
          <p:cNvPicPr>
            <a:picLocks noChangeAspect="1"/>
          </p:cNvPicPr>
          <p:nvPr/>
        </p:nvPicPr>
        <p:blipFill>
          <a:blip r:embed="rId2"/>
          <a:stretch>
            <a:fillRect/>
          </a:stretch>
        </p:blipFill>
        <p:spPr>
          <a:xfrm>
            <a:off x="5405862" y="1132507"/>
            <a:ext cx="6019331" cy="4589739"/>
          </a:xfrm>
          <a:prstGeom prst="rect">
            <a:avLst/>
          </a:prstGeom>
          <a:effectLst/>
        </p:spPr>
      </p:pic>
    </p:spTree>
    <p:extLst>
      <p:ext uri="{BB962C8B-B14F-4D97-AF65-F5344CB8AC3E}">
        <p14:creationId xmlns:p14="http://schemas.microsoft.com/office/powerpoint/2010/main" val="3113821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E9670-A9F7-4ACA-B0A8-28E6A678B150}"/>
              </a:ext>
            </a:extLst>
          </p:cNvPr>
          <p:cNvSpPr>
            <a:spLocks noGrp="1"/>
          </p:cNvSpPr>
          <p:nvPr>
            <p:ph type="title"/>
          </p:nvPr>
        </p:nvSpPr>
        <p:spPr>
          <a:xfrm>
            <a:off x="648929" y="629266"/>
            <a:ext cx="3505495" cy="1622321"/>
          </a:xfrm>
        </p:spPr>
        <p:txBody>
          <a:bodyPr>
            <a:normAutofit/>
          </a:bodyPr>
          <a:lstStyle/>
          <a:p>
            <a:r>
              <a:rPr lang="en-US">
                <a:cs typeface="Calibri Light"/>
              </a:rPr>
              <a:t>Sedgwick County</a:t>
            </a:r>
            <a:endParaRPr lang="en-US"/>
          </a:p>
        </p:txBody>
      </p:sp>
      <p:sp>
        <p:nvSpPr>
          <p:cNvPr id="8" name="Content Placeholder 7">
            <a:extLst>
              <a:ext uri="{FF2B5EF4-FFF2-40B4-BE49-F238E27FC236}">
                <a16:creationId xmlns:a16="http://schemas.microsoft.com/office/drawing/2014/main" id="{05607BF8-DD19-4063-9174-C70CE480A20D}"/>
              </a:ext>
            </a:extLst>
          </p:cNvPr>
          <p:cNvSpPr>
            <a:spLocks noGrp="1"/>
          </p:cNvSpPr>
          <p:nvPr>
            <p:ph idx="1"/>
          </p:nvPr>
        </p:nvSpPr>
        <p:spPr>
          <a:xfrm>
            <a:off x="648931" y="2438400"/>
            <a:ext cx="3505494" cy="3785419"/>
          </a:xfrm>
        </p:spPr>
        <p:txBody>
          <a:bodyPr vert="horz" lIns="91440" tIns="45720" rIns="91440" bIns="45720" rtlCol="0" anchor="t">
            <a:normAutofit/>
          </a:bodyPr>
          <a:lstStyle/>
          <a:p>
            <a:r>
              <a:rPr lang="en-US" sz="1900">
                <a:ea typeface="+mn-lt"/>
                <a:cs typeface="+mn-lt"/>
              </a:rPr>
              <a:t>Speaker</a:t>
            </a:r>
            <a:endParaRPr lang="en-US" sz="1900"/>
          </a:p>
          <a:p>
            <a:pPr lvl="1"/>
            <a:r>
              <a:rPr lang="en-US" sz="1900">
                <a:ea typeface="+mn-lt"/>
                <a:cs typeface="+mn-lt"/>
              </a:rPr>
              <a:t>Sonya Norris, Public Health Systems Analyst at Sedgwick County Health Department in Wichita Kansas</a:t>
            </a:r>
          </a:p>
          <a:p>
            <a:pPr lvl="1"/>
            <a:r>
              <a:rPr lang="en-US" sz="1900">
                <a:ea typeface="+mn-lt"/>
                <a:cs typeface="+mn-lt"/>
              </a:rPr>
              <a:t>Previously presented on her EHR project with data distribution</a:t>
            </a:r>
          </a:p>
          <a:p>
            <a:pPr lvl="1"/>
            <a:r>
              <a:rPr lang="en-US" sz="1900">
                <a:ea typeface="+mn-lt"/>
                <a:cs typeface="+mn-lt"/>
              </a:rPr>
              <a:t>Lessons learned from the technology department</a:t>
            </a:r>
            <a:endParaRPr lang="en-US" sz="1900"/>
          </a:p>
          <a:p>
            <a:pPr lvl="1"/>
            <a:endParaRPr lang="en-US" sz="1900">
              <a:ea typeface="+mn-lt"/>
              <a:cs typeface="+mn-lt"/>
            </a:endParaRPr>
          </a:p>
          <a:p>
            <a:pPr lvl="1"/>
            <a:endParaRPr lang="en-US" sz="1900">
              <a:ea typeface="+mn-lt"/>
              <a:cs typeface="+mn-lt"/>
            </a:endParaRPr>
          </a:p>
        </p:txBody>
      </p:sp>
      <p:sp>
        <p:nvSpPr>
          <p:cNvPr id="34" name="Rectangle 33">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descr="Diagram&#10;&#10;Description automatically generated">
            <a:extLst>
              <a:ext uri="{FF2B5EF4-FFF2-40B4-BE49-F238E27FC236}">
                <a16:creationId xmlns:a16="http://schemas.microsoft.com/office/drawing/2014/main" id="{D52B68D8-F1D7-4D5A-B41A-4105D412DC33}"/>
              </a:ext>
            </a:extLst>
          </p:cNvPr>
          <p:cNvPicPr>
            <a:picLocks noChangeAspect="1"/>
          </p:cNvPicPr>
          <p:nvPr/>
        </p:nvPicPr>
        <p:blipFill>
          <a:blip r:embed="rId2"/>
          <a:stretch>
            <a:fillRect/>
          </a:stretch>
        </p:blipFill>
        <p:spPr>
          <a:xfrm>
            <a:off x="5405862" y="1779585"/>
            <a:ext cx="6019331" cy="3295584"/>
          </a:xfrm>
          <a:prstGeom prst="rect">
            <a:avLst/>
          </a:prstGeom>
          <a:effectLst/>
        </p:spPr>
      </p:pic>
    </p:spTree>
    <p:extLst>
      <p:ext uri="{BB962C8B-B14F-4D97-AF65-F5344CB8AC3E}">
        <p14:creationId xmlns:p14="http://schemas.microsoft.com/office/powerpoint/2010/main" val="1840733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E9670-A9F7-4ACA-B0A8-28E6A678B150}"/>
              </a:ext>
            </a:extLst>
          </p:cNvPr>
          <p:cNvSpPr>
            <a:spLocks noGrp="1"/>
          </p:cNvSpPr>
          <p:nvPr>
            <p:ph type="title"/>
          </p:nvPr>
        </p:nvSpPr>
        <p:spPr>
          <a:xfrm>
            <a:off x="648929" y="629266"/>
            <a:ext cx="3505495" cy="1622321"/>
          </a:xfrm>
        </p:spPr>
        <p:txBody>
          <a:bodyPr>
            <a:normAutofit/>
          </a:bodyPr>
          <a:lstStyle/>
          <a:p>
            <a:r>
              <a:rPr lang="en-US">
                <a:cs typeface="Calibri Light"/>
              </a:rPr>
              <a:t>Sedgwick County</a:t>
            </a:r>
            <a:endParaRPr lang="en-US"/>
          </a:p>
        </p:txBody>
      </p:sp>
      <p:sp>
        <p:nvSpPr>
          <p:cNvPr id="8" name="Content Placeholder 7">
            <a:extLst>
              <a:ext uri="{FF2B5EF4-FFF2-40B4-BE49-F238E27FC236}">
                <a16:creationId xmlns:a16="http://schemas.microsoft.com/office/drawing/2014/main" id="{05607BF8-DD19-4063-9174-C70CE480A20D}"/>
              </a:ext>
            </a:extLst>
          </p:cNvPr>
          <p:cNvSpPr>
            <a:spLocks noGrp="1"/>
          </p:cNvSpPr>
          <p:nvPr>
            <p:ph idx="1"/>
          </p:nvPr>
        </p:nvSpPr>
        <p:spPr>
          <a:xfrm>
            <a:off x="648931" y="2438400"/>
            <a:ext cx="3505494" cy="3785419"/>
          </a:xfrm>
        </p:spPr>
        <p:txBody>
          <a:bodyPr vert="horz" lIns="91440" tIns="45720" rIns="91440" bIns="45720" rtlCol="0" anchor="t">
            <a:normAutofit/>
          </a:bodyPr>
          <a:lstStyle/>
          <a:p>
            <a:r>
              <a:rPr lang="en-US" sz="1900">
                <a:ea typeface="+mn-lt"/>
                <a:cs typeface="+mn-lt"/>
              </a:rPr>
              <a:t>Questions for Sonya or her team?</a:t>
            </a:r>
            <a:endParaRPr lang="en-US" sz="1900"/>
          </a:p>
          <a:p>
            <a:pPr lvl="1"/>
            <a:r>
              <a:rPr lang="en-US" sz="1900">
                <a:ea typeface="+mn-lt"/>
                <a:cs typeface="+mn-lt"/>
              </a:rPr>
              <a:t>Sonya Norris, Public Health Systems Analyst at Sedgwick County Health Department in Wichita Kansas</a:t>
            </a:r>
          </a:p>
          <a:p>
            <a:pPr marL="457200" lvl="1" indent="0">
              <a:buNone/>
            </a:pPr>
            <a:endParaRPr lang="en-US" sz="1900">
              <a:ea typeface="+mn-lt"/>
              <a:cs typeface="+mn-lt"/>
            </a:endParaRPr>
          </a:p>
          <a:p>
            <a:pPr lvl="1"/>
            <a:endParaRPr lang="en-US" sz="1900">
              <a:ea typeface="+mn-lt"/>
              <a:cs typeface="+mn-lt"/>
            </a:endParaRPr>
          </a:p>
        </p:txBody>
      </p:sp>
      <p:sp>
        <p:nvSpPr>
          <p:cNvPr id="34" name="Rectangle 33">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descr="Diagram&#10;&#10;Description automatically generated">
            <a:extLst>
              <a:ext uri="{FF2B5EF4-FFF2-40B4-BE49-F238E27FC236}">
                <a16:creationId xmlns:a16="http://schemas.microsoft.com/office/drawing/2014/main" id="{D52B68D8-F1D7-4D5A-B41A-4105D412DC33}"/>
              </a:ext>
            </a:extLst>
          </p:cNvPr>
          <p:cNvPicPr>
            <a:picLocks noChangeAspect="1"/>
          </p:cNvPicPr>
          <p:nvPr/>
        </p:nvPicPr>
        <p:blipFill>
          <a:blip r:embed="rId2"/>
          <a:stretch>
            <a:fillRect/>
          </a:stretch>
        </p:blipFill>
        <p:spPr>
          <a:xfrm>
            <a:off x="5405862" y="1779585"/>
            <a:ext cx="6019331" cy="3295584"/>
          </a:xfrm>
          <a:prstGeom prst="rect">
            <a:avLst/>
          </a:prstGeom>
          <a:effectLst/>
        </p:spPr>
      </p:pic>
    </p:spTree>
    <p:extLst>
      <p:ext uri="{BB962C8B-B14F-4D97-AF65-F5344CB8AC3E}">
        <p14:creationId xmlns:p14="http://schemas.microsoft.com/office/powerpoint/2010/main" val="3274267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0AE53-7E30-4DF6-A295-0A7F93A1F16D}"/>
              </a:ext>
            </a:extLst>
          </p:cNvPr>
          <p:cNvSpPr>
            <a:spLocks noGrp="1"/>
          </p:cNvSpPr>
          <p:nvPr>
            <p:ph type="title"/>
          </p:nvPr>
        </p:nvSpPr>
        <p:spPr>
          <a:xfrm>
            <a:off x="838200" y="163842"/>
            <a:ext cx="10515600" cy="1325563"/>
          </a:xfrm>
        </p:spPr>
        <p:txBody>
          <a:bodyPr/>
          <a:lstStyle/>
          <a:p>
            <a:r>
              <a:rPr lang="en-US" b="1">
                <a:solidFill>
                  <a:schemeClr val="bg1"/>
                </a:solidFill>
                <a:latin typeface="+mn-lt"/>
              </a:rPr>
              <a:t>Local Health IT CoP</a:t>
            </a:r>
          </a:p>
        </p:txBody>
      </p:sp>
      <p:sp>
        <p:nvSpPr>
          <p:cNvPr id="3" name="Content Placeholder 2">
            <a:extLst>
              <a:ext uri="{FF2B5EF4-FFF2-40B4-BE49-F238E27FC236}">
                <a16:creationId xmlns:a16="http://schemas.microsoft.com/office/drawing/2014/main" id="{7DCF5BB7-1FC3-49CE-890D-2B4B1605BD70}"/>
              </a:ext>
            </a:extLst>
          </p:cNvPr>
          <p:cNvSpPr>
            <a:spLocks noGrp="1"/>
          </p:cNvSpPr>
          <p:nvPr>
            <p:ph idx="1"/>
          </p:nvPr>
        </p:nvSpPr>
        <p:spPr>
          <a:xfrm>
            <a:off x="838200" y="1825625"/>
            <a:ext cx="10515600" cy="4713478"/>
          </a:xfrm>
        </p:spPr>
        <p:txBody>
          <a:bodyPr vert="horz" lIns="91440" tIns="45720" rIns="91440" bIns="45720" rtlCol="0" anchor="t">
            <a:normAutofit/>
          </a:bodyPr>
          <a:lstStyle/>
          <a:p>
            <a:pPr marL="0" indent="0" algn="ctr">
              <a:buNone/>
            </a:pPr>
            <a:r>
              <a:rPr lang="en-US" b="1">
                <a:cs typeface="Calibri" panose="020F0502020204030204"/>
              </a:rPr>
              <a:t>Agenda</a:t>
            </a:r>
          </a:p>
          <a:p>
            <a:pPr marL="0" indent="0" algn="ctr">
              <a:buNone/>
            </a:pPr>
            <a:r>
              <a:rPr lang="en-US" i="1">
                <a:cs typeface="Calibri" panose="020F0502020204030204"/>
              </a:rPr>
              <a:t>August 26, 2021</a:t>
            </a:r>
            <a:endParaRPr lang="en-US"/>
          </a:p>
          <a:p>
            <a:r>
              <a:rPr lang="en-US" b="1">
                <a:ea typeface="+mn-lt"/>
                <a:cs typeface="+mn-lt"/>
              </a:rPr>
              <a:t>Harris County:</a:t>
            </a:r>
            <a:r>
              <a:rPr lang="en-US">
                <a:ea typeface="+mn-lt"/>
                <a:cs typeface="+mn-lt"/>
              </a:rPr>
              <a:t> Creation of an emergency response system (15 mins) </a:t>
            </a:r>
          </a:p>
          <a:p>
            <a:r>
              <a:rPr lang="en-US" b="1">
                <a:ea typeface="+mn-lt"/>
                <a:cs typeface="+mn-lt"/>
              </a:rPr>
              <a:t>Sedgwick County:</a:t>
            </a:r>
            <a:r>
              <a:rPr lang="en-US">
                <a:ea typeface="+mn-lt"/>
                <a:cs typeface="+mn-lt"/>
              </a:rPr>
              <a:t> Lessons learned from their county (15 mins) </a:t>
            </a:r>
          </a:p>
          <a:p>
            <a:r>
              <a:rPr lang="en-US" b="1">
                <a:ea typeface="+mn-lt"/>
                <a:cs typeface="+mn-lt"/>
              </a:rPr>
              <a:t>Orange County: </a:t>
            </a:r>
            <a:r>
              <a:rPr lang="en-US">
                <a:ea typeface="+mn-lt"/>
                <a:cs typeface="+mn-lt"/>
              </a:rPr>
              <a:t>Creation FL Region 5 IT Consortium (7 mins) </a:t>
            </a:r>
            <a:endParaRPr lang="en-US"/>
          </a:p>
          <a:p>
            <a:r>
              <a:rPr lang="en-US" b="1">
                <a:ea typeface="+mn-lt"/>
                <a:cs typeface="+mn-lt"/>
              </a:rPr>
              <a:t>Rural and Frontier Department Project: </a:t>
            </a:r>
            <a:r>
              <a:rPr lang="en-US">
                <a:ea typeface="+mn-lt"/>
                <a:cs typeface="+mn-lt"/>
              </a:rPr>
              <a:t>Promoting testing, tracing, and vaccine uptake (7 mins) </a:t>
            </a:r>
            <a:endParaRPr lang="en-US"/>
          </a:p>
          <a:p>
            <a:r>
              <a:rPr lang="en-US" b="1" u="sng">
                <a:ea typeface="+mn-lt"/>
                <a:cs typeface="+mn-lt"/>
              </a:rPr>
              <a:t>Open discussion</a:t>
            </a:r>
            <a:r>
              <a:rPr lang="en-US" b="1" dirty="0">
                <a:ea typeface="+mn-lt"/>
                <a:cs typeface="+mn-lt"/>
              </a:rPr>
              <a:t> </a:t>
            </a:r>
            <a:r>
              <a:rPr lang="en-US">
                <a:ea typeface="+mn-lt"/>
                <a:cs typeface="+mn-lt"/>
              </a:rPr>
              <a:t>on COVID Lessons Learned (15-30 mins) </a:t>
            </a:r>
            <a:endParaRPr lang="en-US"/>
          </a:p>
        </p:txBody>
      </p:sp>
    </p:spTree>
    <p:extLst>
      <p:ext uri="{BB962C8B-B14F-4D97-AF65-F5344CB8AC3E}">
        <p14:creationId xmlns:p14="http://schemas.microsoft.com/office/powerpoint/2010/main" val="2261224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E9670-A9F7-4ACA-B0A8-28E6A678B150}"/>
              </a:ext>
            </a:extLst>
          </p:cNvPr>
          <p:cNvSpPr>
            <a:spLocks noGrp="1"/>
          </p:cNvSpPr>
          <p:nvPr>
            <p:ph type="title"/>
          </p:nvPr>
        </p:nvSpPr>
        <p:spPr>
          <a:xfrm>
            <a:off x="648929" y="629266"/>
            <a:ext cx="3505495" cy="1622321"/>
          </a:xfrm>
        </p:spPr>
        <p:txBody>
          <a:bodyPr>
            <a:normAutofit/>
          </a:bodyPr>
          <a:lstStyle/>
          <a:p>
            <a:r>
              <a:rPr lang="en-US">
                <a:cs typeface="Calibri Light"/>
              </a:rPr>
              <a:t>Orange County</a:t>
            </a:r>
            <a:endParaRPr lang="en-US"/>
          </a:p>
        </p:txBody>
      </p:sp>
      <p:sp>
        <p:nvSpPr>
          <p:cNvPr id="8" name="Content Placeholder 7">
            <a:extLst>
              <a:ext uri="{FF2B5EF4-FFF2-40B4-BE49-F238E27FC236}">
                <a16:creationId xmlns:a16="http://schemas.microsoft.com/office/drawing/2014/main" id="{05607BF8-DD19-4063-9174-C70CE480A20D}"/>
              </a:ext>
            </a:extLst>
          </p:cNvPr>
          <p:cNvSpPr>
            <a:spLocks noGrp="1"/>
          </p:cNvSpPr>
          <p:nvPr>
            <p:ph idx="1"/>
          </p:nvPr>
        </p:nvSpPr>
        <p:spPr>
          <a:xfrm>
            <a:off x="648931" y="2438400"/>
            <a:ext cx="3505494" cy="3785419"/>
          </a:xfrm>
        </p:spPr>
        <p:txBody>
          <a:bodyPr vert="horz" lIns="91440" tIns="45720" rIns="91440" bIns="45720" rtlCol="0" anchor="t">
            <a:normAutofit/>
          </a:bodyPr>
          <a:lstStyle/>
          <a:p>
            <a:r>
              <a:rPr lang="en-US" sz="1900">
                <a:ea typeface="+mn-lt"/>
                <a:cs typeface="+mn-lt"/>
              </a:rPr>
              <a:t>Questions for Sonya or her team?</a:t>
            </a:r>
            <a:endParaRPr lang="en-US" sz="1900"/>
          </a:p>
          <a:p>
            <a:pPr lvl="1"/>
            <a:r>
              <a:rPr lang="en-US" sz="1900">
                <a:ea typeface="+mn-lt"/>
                <a:cs typeface="+mn-lt"/>
              </a:rPr>
              <a:t>Sonya Norris, Public Health Systems Analyst at Sedgwick County Health Department in Wichita Kansas</a:t>
            </a:r>
          </a:p>
          <a:p>
            <a:pPr marL="457200" lvl="1" indent="0">
              <a:buNone/>
            </a:pPr>
            <a:endParaRPr lang="en-US" sz="1900">
              <a:ea typeface="+mn-lt"/>
              <a:cs typeface="+mn-lt"/>
            </a:endParaRPr>
          </a:p>
          <a:p>
            <a:pPr lvl="1"/>
            <a:endParaRPr lang="en-US" sz="1900">
              <a:ea typeface="+mn-lt"/>
              <a:cs typeface="+mn-lt"/>
            </a:endParaRPr>
          </a:p>
        </p:txBody>
      </p:sp>
      <p:sp>
        <p:nvSpPr>
          <p:cNvPr id="34" name="Rectangle 33">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descr="Diagram&#10;&#10;Description automatically generated">
            <a:extLst>
              <a:ext uri="{FF2B5EF4-FFF2-40B4-BE49-F238E27FC236}">
                <a16:creationId xmlns:a16="http://schemas.microsoft.com/office/drawing/2014/main" id="{D52B68D8-F1D7-4D5A-B41A-4105D412DC33}"/>
              </a:ext>
            </a:extLst>
          </p:cNvPr>
          <p:cNvPicPr>
            <a:picLocks noChangeAspect="1"/>
          </p:cNvPicPr>
          <p:nvPr/>
        </p:nvPicPr>
        <p:blipFill>
          <a:blip r:embed="rId2"/>
          <a:stretch>
            <a:fillRect/>
          </a:stretch>
        </p:blipFill>
        <p:spPr>
          <a:xfrm>
            <a:off x="5405862" y="1779585"/>
            <a:ext cx="6019331" cy="3295584"/>
          </a:xfrm>
          <a:prstGeom prst="rect">
            <a:avLst/>
          </a:prstGeom>
          <a:effectLst/>
        </p:spPr>
      </p:pic>
    </p:spTree>
    <p:extLst>
      <p:ext uri="{BB962C8B-B14F-4D97-AF65-F5344CB8AC3E}">
        <p14:creationId xmlns:p14="http://schemas.microsoft.com/office/powerpoint/2010/main" val="692309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descr="Text&#10;&#10;Description automatically generated">
            <a:extLst>
              <a:ext uri="{FF2B5EF4-FFF2-40B4-BE49-F238E27FC236}">
                <a16:creationId xmlns:a16="http://schemas.microsoft.com/office/drawing/2014/main" id="{3147C605-B9DC-4174-9948-BE0A9997A71C}"/>
              </a:ext>
            </a:extLst>
          </p:cNvPr>
          <p:cNvPicPr>
            <a:picLocks noGrp="1" noChangeAspect="1"/>
          </p:cNvPicPr>
          <p:nvPr>
            <p:ph idx="1"/>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707491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3">
            <a:extLst>
              <a:ext uri="{FF2B5EF4-FFF2-40B4-BE49-F238E27FC236}">
                <a16:creationId xmlns:a16="http://schemas.microsoft.com/office/drawing/2014/main" id="{4069DE28-01C9-4370-A62C-B007B3814ED2}"/>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1461863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descr="Graphical user interface, text, application&#10;&#10;Description automatically generated">
            <a:extLst>
              <a:ext uri="{FF2B5EF4-FFF2-40B4-BE49-F238E27FC236}">
                <a16:creationId xmlns:a16="http://schemas.microsoft.com/office/drawing/2014/main" id="{A67EF02E-9162-4E63-B737-151AAE3DE594}"/>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34511243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a:extLst>
              <a:ext uri="{FF2B5EF4-FFF2-40B4-BE49-F238E27FC236}">
                <a16:creationId xmlns:a16="http://schemas.microsoft.com/office/drawing/2014/main" id="{DD5EA38A-BF29-40AA-A59E-4A47150BA98F}"/>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37617975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a:extLst>
              <a:ext uri="{FF2B5EF4-FFF2-40B4-BE49-F238E27FC236}">
                <a16:creationId xmlns:a16="http://schemas.microsoft.com/office/drawing/2014/main" id="{EEE4875A-AB31-45B1-8362-04FBB89FEF31}"/>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23322665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3" descr="Graphical user interface, text, application&#10;&#10;Description automatically generated">
            <a:extLst>
              <a:ext uri="{FF2B5EF4-FFF2-40B4-BE49-F238E27FC236}">
                <a16:creationId xmlns:a16="http://schemas.microsoft.com/office/drawing/2014/main" id="{49C17918-5B74-44C2-8490-90687B918F1A}"/>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2287824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descr="Graphical user interface, text, application&#10;&#10;Description automatically generated">
            <a:extLst>
              <a:ext uri="{FF2B5EF4-FFF2-40B4-BE49-F238E27FC236}">
                <a16:creationId xmlns:a16="http://schemas.microsoft.com/office/drawing/2014/main" id="{161A962A-14E8-4DEB-A757-72D2FEEE671F}"/>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29498862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descr="Graphical user interface, text, application&#10;&#10;Description automatically generated">
            <a:extLst>
              <a:ext uri="{FF2B5EF4-FFF2-40B4-BE49-F238E27FC236}">
                <a16:creationId xmlns:a16="http://schemas.microsoft.com/office/drawing/2014/main" id="{69772112-FB17-4968-8565-BB1B4251D2D7}"/>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12601076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E9670-A9F7-4ACA-B0A8-28E6A678B150}"/>
              </a:ext>
            </a:extLst>
          </p:cNvPr>
          <p:cNvSpPr>
            <a:spLocks noGrp="1"/>
          </p:cNvSpPr>
          <p:nvPr>
            <p:ph type="title"/>
          </p:nvPr>
        </p:nvSpPr>
        <p:spPr>
          <a:xfrm>
            <a:off x="648929" y="629266"/>
            <a:ext cx="3505495" cy="1622321"/>
          </a:xfrm>
        </p:spPr>
        <p:txBody>
          <a:bodyPr>
            <a:normAutofit/>
          </a:bodyPr>
          <a:lstStyle/>
          <a:p>
            <a:r>
              <a:rPr lang="en-US" sz="2400" b="1">
                <a:latin typeface="Calibri Light"/>
                <a:cs typeface="Calibri Light"/>
              </a:rPr>
              <a:t>Rural and Frontier </a:t>
            </a:r>
            <a:br>
              <a:rPr lang="en-US" sz="2400" b="1">
                <a:latin typeface="Calibri Light"/>
                <a:cs typeface="Calibri Light"/>
              </a:rPr>
            </a:br>
            <a:r>
              <a:rPr lang="en-US" sz="2400" b="1">
                <a:latin typeface="Calibri Light"/>
                <a:cs typeface="Calibri Light"/>
              </a:rPr>
              <a:t>Department Project</a:t>
            </a:r>
            <a:endParaRPr lang="en-US" sz="2400">
              <a:latin typeface="Calibri Light"/>
              <a:ea typeface="+mj-lt"/>
              <a:cs typeface="Calibri Light"/>
            </a:endParaRPr>
          </a:p>
          <a:p>
            <a:endParaRPr lang="en-US" sz="2400" b="1">
              <a:latin typeface="Calibri Light"/>
              <a:cs typeface="Calibri"/>
            </a:endParaRPr>
          </a:p>
        </p:txBody>
      </p:sp>
      <p:sp>
        <p:nvSpPr>
          <p:cNvPr id="8" name="Content Placeholder 7">
            <a:extLst>
              <a:ext uri="{FF2B5EF4-FFF2-40B4-BE49-F238E27FC236}">
                <a16:creationId xmlns:a16="http://schemas.microsoft.com/office/drawing/2014/main" id="{05607BF8-DD19-4063-9174-C70CE480A20D}"/>
              </a:ext>
            </a:extLst>
          </p:cNvPr>
          <p:cNvSpPr>
            <a:spLocks noGrp="1"/>
          </p:cNvSpPr>
          <p:nvPr>
            <p:ph idx="1"/>
          </p:nvPr>
        </p:nvSpPr>
        <p:spPr>
          <a:xfrm>
            <a:off x="648931" y="2438400"/>
            <a:ext cx="3505494" cy="3785419"/>
          </a:xfrm>
        </p:spPr>
        <p:txBody>
          <a:bodyPr vert="horz" lIns="91440" tIns="45720" rIns="91440" bIns="45720" rtlCol="0" anchor="t">
            <a:normAutofit/>
          </a:bodyPr>
          <a:lstStyle/>
          <a:p>
            <a:r>
              <a:rPr lang="en-US" sz="2000">
                <a:ea typeface="+mn-lt"/>
                <a:cs typeface="+mn-lt"/>
              </a:rPr>
              <a:t>Speaker</a:t>
            </a:r>
          </a:p>
          <a:p>
            <a:pPr lvl="1"/>
            <a:r>
              <a:rPr lang="en-US" sz="2000">
                <a:cs typeface="Calibri"/>
              </a:rPr>
              <a:t>Dave Reddick, Chief Strategy Officer and Co-Founder of Bio-Defense Network</a:t>
            </a:r>
            <a:endParaRPr lang="en-US"/>
          </a:p>
        </p:txBody>
      </p:sp>
      <p:sp>
        <p:nvSpPr>
          <p:cNvPr id="27" name="Rectangle 26">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Graphical user interface, text, website&#10;&#10;Description automatically generated">
            <a:extLst>
              <a:ext uri="{FF2B5EF4-FFF2-40B4-BE49-F238E27FC236}">
                <a16:creationId xmlns:a16="http://schemas.microsoft.com/office/drawing/2014/main" id="{7DB9C645-674D-4B67-AA66-C643E7F4753F}"/>
              </a:ext>
            </a:extLst>
          </p:cNvPr>
          <p:cNvPicPr>
            <a:picLocks noChangeAspect="1"/>
          </p:cNvPicPr>
          <p:nvPr/>
        </p:nvPicPr>
        <p:blipFill>
          <a:blip r:embed="rId2"/>
          <a:stretch>
            <a:fillRect/>
          </a:stretch>
        </p:blipFill>
        <p:spPr>
          <a:xfrm>
            <a:off x="5405862" y="1132507"/>
            <a:ext cx="6019331" cy="4589739"/>
          </a:xfrm>
          <a:prstGeom prst="rect">
            <a:avLst/>
          </a:prstGeom>
          <a:effectLst/>
        </p:spPr>
      </p:pic>
    </p:spTree>
    <p:extLst>
      <p:ext uri="{BB962C8B-B14F-4D97-AF65-F5344CB8AC3E}">
        <p14:creationId xmlns:p14="http://schemas.microsoft.com/office/powerpoint/2010/main" val="2324460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5" name="Picture 5" descr="A group of people sitting at a table&#10;&#10;Description automatically generated">
            <a:extLst>
              <a:ext uri="{FF2B5EF4-FFF2-40B4-BE49-F238E27FC236}">
                <a16:creationId xmlns:a16="http://schemas.microsoft.com/office/drawing/2014/main" id="{D8448687-9D05-4EAC-BEE8-8D66FF26EACA}"/>
              </a:ext>
            </a:extLst>
          </p:cNvPr>
          <p:cNvPicPr>
            <a:picLocks noChangeAspect="1"/>
          </p:cNvPicPr>
          <p:nvPr/>
        </p:nvPicPr>
        <p:blipFill rotWithShape="1">
          <a:blip r:embed="rId2"/>
          <a:srcRect l="3184" r="-1" b="-1"/>
          <a:stretch/>
        </p:blipFill>
        <p:spPr>
          <a:xfrm>
            <a:off x="20" y="10"/>
            <a:ext cx="9947062" cy="6857990"/>
          </a:xfrm>
          <a:prstGeom prst="rect">
            <a:avLst/>
          </a:prstGeom>
        </p:spPr>
      </p:pic>
      <p:sp>
        <p:nvSpPr>
          <p:cNvPr id="12" name="Freeform: Shape 11">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4" name="Freeform: Shape 13">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226" y="0"/>
            <a:ext cx="5043774"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16" name="Freeform: Shape 15">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FD40AE53-7E30-4DF6-A295-0A7F93A1F16D}"/>
              </a:ext>
            </a:extLst>
          </p:cNvPr>
          <p:cNvSpPr>
            <a:spLocks noGrp="1"/>
          </p:cNvSpPr>
          <p:nvPr>
            <p:ph type="title"/>
          </p:nvPr>
        </p:nvSpPr>
        <p:spPr>
          <a:xfrm>
            <a:off x="8046720" y="1045597"/>
            <a:ext cx="3633746" cy="1588422"/>
          </a:xfrm>
        </p:spPr>
        <p:txBody>
          <a:bodyPr anchor="b">
            <a:normAutofit/>
          </a:bodyPr>
          <a:lstStyle/>
          <a:p>
            <a:r>
              <a:rPr lang="en-US" sz="3600" b="1"/>
              <a:t>Local Health IT CoP</a:t>
            </a:r>
          </a:p>
        </p:txBody>
      </p:sp>
      <p:sp>
        <p:nvSpPr>
          <p:cNvPr id="3" name="Content Placeholder 2">
            <a:extLst>
              <a:ext uri="{FF2B5EF4-FFF2-40B4-BE49-F238E27FC236}">
                <a16:creationId xmlns:a16="http://schemas.microsoft.com/office/drawing/2014/main" id="{7DCF5BB7-1FC3-49CE-890D-2B4B1605BD70}"/>
              </a:ext>
            </a:extLst>
          </p:cNvPr>
          <p:cNvSpPr>
            <a:spLocks noGrp="1"/>
          </p:cNvSpPr>
          <p:nvPr>
            <p:ph idx="1"/>
          </p:nvPr>
        </p:nvSpPr>
        <p:spPr>
          <a:xfrm>
            <a:off x="8046719" y="2722729"/>
            <a:ext cx="3633747" cy="3213968"/>
          </a:xfrm>
        </p:spPr>
        <p:txBody>
          <a:bodyPr vert="horz" lIns="91440" tIns="45720" rIns="91440" bIns="45720" rtlCol="0" anchor="t">
            <a:normAutofit fontScale="92500"/>
          </a:bodyPr>
          <a:lstStyle/>
          <a:p>
            <a:r>
              <a:rPr lang="en-US" sz="2000">
                <a:cs typeface="Calibri" panose="020F0502020204030204"/>
              </a:rPr>
              <a:t>The Local Health IT CoP was created from a member's need to connect IT departments at health departments around the country.</a:t>
            </a:r>
          </a:p>
          <a:p>
            <a:r>
              <a:rPr lang="en-US" sz="2000">
                <a:cs typeface="Calibri" panose="020F0502020204030204"/>
              </a:rPr>
              <a:t>It's run by the NACCHO IT Team.</a:t>
            </a:r>
          </a:p>
          <a:p>
            <a:r>
              <a:rPr lang="en-US" sz="2000">
                <a:cs typeface="Calibri" panose="020F0502020204030204"/>
              </a:rPr>
              <a:t>We meet when there is a need to share timely information.</a:t>
            </a:r>
            <a:br>
              <a:rPr lang="en-US" sz="2000">
                <a:cs typeface="Calibri" panose="020F0502020204030204"/>
              </a:rPr>
            </a:br>
            <a:br>
              <a:rPr lang="en-US" sz="2000">
                <a:cs typeface="Calibri" panose="020F0502020204030204"/>
              </a:rPr>
            </a:br>
            <a:endParaRPr lang="en-US" sz="2000">
              <a:cs typeface="Calibri" panose="020F0502020204030204"/>
            </a:endParaRPr>
          </a:p>
          <a:p>
            <a:endParaRPr lang="en-US" sz="2000">
              <a:cs typeface="Calibri" panose="020F0502020204030204"/>
            </a:endParaRPr>
          </a:p>
          <a:p>
            <a:endParaRPr lang="en-US" sz="2000">
              <a:cs typeface="Calibri" panose="020F0502020204030204"/>
            </a:endParaRPr>
          </a:p>
          <a:p>
            <a:pPr marL="0" indent="0">
              <a:buNone/>
            </a:pPr>
            <a:endParaRPr lang="en-US" sz="2000">
              <a:cs typeface="Calibri" panose="020F0502020204030204"/>
            </a:endParaRPr>
          </a:p>
          <a:p>
            <a:endParaRPr lang="en-US" sz="2000">
              <a:cs typeface="Calibri" panose="020F0502020204030204"/>
            </a:endParaRPr>
          </a:p>
        </p:txBody>
      </p:sp>
      <p:sp>
        <p:nvSpPr>
          <p:cNvPr id="4" name="TextBox 3">
            <a:extLst>
              <a:ext uri="{FF2B5EF4-FFF2-40B4-BE49-F238E27FC236}">
                <a16:creationId xmlns:a16="http://schemas.microsoft.com/office/drawing/2014/main" id="{A87662DB-27F5-47F9-BB20-4B032C21F45D}"/>
              </a:ext>
            </a:extLst>
          </p:cNvPr>
          <p:cNvSpPr txBox="1"/>
          <p:nvPr/>
        </p:nvSpPr>
        <p:spPr>
          <a:xfrm>
            <a:off x="8982527" y="5664925"/>
            <a:ext cx="305331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a:ea typeface="+mn-lt"/>
                <a:cs typeface="+mn-lt"/>
              </a:rPr>
              <a:t>For more information, visit: </a:t>
            </a:r>
            <a:br>
              <a:rPr lang="en-US">
                <a:ea typeface="+mn-lt"/>
                <a:cs typeface="+mn-lt"/>
              </a:rPr>
            </a:br>
            <a:r>
              <a:rPr lang="en-US">
                <a:ea typeface="+mn-lt"/>
                <a:cs typeface="+mn-lt"/>
                <a:hlinkClick r:id="rId3"/>
              </a:rPr>
              <a:t>https://www.naccho.org/lhit</a:t>
            </a:r>
            <a:r>
              <a:rPr lang="en-US">
                <a:ea typeface="+mn-lt"/>
                <a:cs typeface="+mn-lt"/>
              </a:rPr>
              <a:t> </a:t>
            </a:r>
            <a:endParaRPr lang="en-US"/>
          </a:p>
        </p:txBody>
      </p:sp>
    </p:spTree>
    <p:extLst>
      <p:ext uri="{BB962C8B-B14F-4D97-AF65-F5344CB8AC3E}">
        <p14:creationId xmlns:p14="http://schemas.microsoft.com/office/powerpoint/2010/main" val="13312015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a:extLst>
              <a:ext uri="{FF2B5EF4-FFF2-40B4-BE49-F238E27FC236}">
                <a16:creationId xmlns:a16="http://schemas.microsoft.com/office/drawing/2014/main" id="{F6888185-EF01-4223-BF91-FAEF71831137}"/>
              </a:ext>
            </a:extLst>
          </p:cNvPr>
          <p:cNvPicPr>
            <a:picLocks noGrp="1" noChangeAspect="1"/>
          </p:cNvPicPr>
          <p:nvPr>
            <p:ph idx="1"/>
          </p:nvPr>
        </p:nvPicPr>
        <p:blipFill rotWithShape="1">
          <a:blip r:embed="rId2"/>
          <a:srcRect t="24511"/>
          <a:stretch/>
        </p:blipFill>
        <p:spPr>
          <a:xfrm>
            <a:off x="20" y="1282"/>
            <a:ext cx="12191980" cy="6856718"/>
          </a:xfrm>
          <a:prstGeom prst="rect">
            <a:avLst/>
          </a:prstGeom>
        </p:spPr>
      </p:pic>
    </p:spTree>
    <p:extLst>
      <p:ext uri="{BB962C8B-B14F-4D97-AF65-F5344CB8AC3E}">
        <p14:creationId xmlns:p14="http://schemas.microsoft.com/office/powerpoint/2010/main" val="7158772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FDA94BC3-B96F-48E8-B527-1F529AAA5FE7}"/>
              </a:ext>
            </a:extLst>
          </p:cNvPr>
          <p:cNvPicPr>
            <a:picLocks noGrp="1" noChangeAspect="1"/>
          </p:cNvPicPr>
          <p:nvPr>
            <p:ph idx="1"/>
          </p:nvPr>
        </p:nvPicPr>
        <p:blipFill>
          <a:blip r:embed="rId2"/>
          <a:stretch>
            <a:fillRect/>
          </a:stretch>
        </p:blipFill>
        <p:spPr>
          <a:xfrm>
            <a:off x="2344440" y="643466"/>
            <a:ext cx="7503120" cy="5571067"/>
          </a:xfrm>
          <a:prstGeom prst="rect">
            <a:avLst/>
          </a:prstGeom>
        </p:spPr>
      </p:pic>
    </p:spTree>
    <p:extLst>
      <p:ext uri="{BB962C8B-B14F-4D97-AF65-F5344CB8AC3E}">
        <p14:creationId xmlns:p14="http://schemas.microsoft.com/office/powerpoint/2010/main" val="29114831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928A28C9-D2EE-4C75-887F-7FC974244E73}"/>
              </a:ext>
            </a:extLst>
          </p:cNvPr>
          <p:cNvPicPr>
            <a:picLocks noChangeAspect="1"/>
          </p:cNvPicPr>
          <p:nvPr/>
        </p:nvPicPr>
        <p:blipFill rotWithShape="1">
          <a:blip r:embed="rId2"/>
          <a:srcRect t="4014" b="21000"/>
          <a:stretch/>
        </p:blipFill>
        <p:spPr>
          <a:xfrm>
            <a:off x="1723771" y="898243"/>
            <a:ext cx="9240039" cy="5196553"/>
          </a:xfrm>
          <a:prstGeom prst="rect">
            <a:avLst/>
          </a:prstGeom>
        </p:spPr>
      </p:pic>
    </p:spTree>
    <p:extLst>
      <p:ext uri="{BB962C8B-B14F-4D97-AF65-F5344CB8AC3E}">
        <p14:creationId xmlns:p14="http://schemas.microsoft.com/office/powerpoint/2010/main" val="38495979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4">
            <a:extLst>
              <a:ext uri="{FF2B5EF4-FFF2-40B4-BE49-F238E27FC236}">
                <a16:creationId xmlns:a16="http://schemas.microsoft.com/office/drawing/2014/main" id="{FD2C7368-4DB0-45C7-938B-C7491BE9C20C}"/>
              </a:ext>
            </a:extLst>
          </p:cNvPr>
          <p:cNvPicPr>
            <a:picLocks noGrp="1" noChangeAspect="1"/>
          </p:cNvPicPr>
          <p:nvPr>
            <p:ph idx="1"/>
          </p:nvPr>
        </p:nvPicPr>
        <p:blipFill>
          <a:blip r:embed="rId2"/>
          <a:stretch>
            <a:fillRect/>
          </a:stretch>
        </p:blipFill>
        <p:spPr>
          <a:xfrm>
            <a:off x="2381956" y="643467"/>
            <a:ext cx="7428088" cy="5571066"/>
          </a:xfrm>
          <a:prstGeom prst="rect">
            <a:avLst/>
          </a:prstGeom>
        </p:spPr>
      </p:pic>
    </p:spTree>
    <p:extLst>
      <p:ext uri="{BB962C8B-B14F-4D97-AF65-F5344CB8AC3E}">
        <p14:creationId xmlns:p14="http://schemas.microsoft.com/office/powerpoint/2010/main" val="9345079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4">
            <a:extLst>
              <a:ext uri="{FF2B5EF4-FFF2-40B4-BE49-F238E27FC236}">
                <a16:creationId xmlns:a16="http://schemas.microsoft.com/office/drawing/2014/main" id="{FD2C7368-4DB0-45C7-938B-C7491BE9C20C}"/>
              </a:ext>
            </a:extLst>
          </p:cNvPr>
          <p:cNvPicPr>
            <a:picLocks noGrp="1" noChangeAspect="1"/>
          </p:cNvPicPr>
          <p:nvPr>
            <p:ph idx="1"/>
          </p:nvPr>
        </p:nvPicPr>
        <p:blipFill>
          <a:blip r:embed="rId2"/>
          <a:stretch>
            <a:fillRect/>
          </a:stretch>
        </p:blipFill>
        <p:spPr>
          <a:xfrm>
            <a:off x="2381956" y="702867"/>
            <a:ext cx="7428088" cy="5452266"/>
          </a:xfrm>
          <a:prstGeom prst="rect">
            <a:avLst/>
          </a:prstGeom>
        </p:spPr>
      </p:pic>
    </p:spTree>
    <p:extLst>
      <p:ext uri="{BB962C8B-B14F-4D97-AF65-F5344CB8AC3E}">
        <p14:creationId xmlns:p14="http://schemas.microsoft.com/office/powerpoint/2010/main" val="27834368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4">
            <a:extLst>
              <a:ext uri="{FF2B5EF4-FFF2-40B4-BE49-F238E27FC236}">
                <a16:creationId xmlns:a16="http://schemas.microsoft.com/office/drawing/2014/main" id="{FD2C7368-4DB0-45C7-938B-C7491BE9C20C}"/>
              </a:ext>
            </a:extLst>
          </p:cNvPr>
          <p:cNvPicPr>
            <a:picLocks noGrp="1" noChangeAspect="1"/>
          </p:cNvPicPr>
          <p:nvPr>
            <p:ph idx="1"/>
          </p:nvPr>
        </p:nvPicPr>
        <p:blipFill>
          <a:blip r:embed="rId2"/>
          <a:stretch>
            <a:fillRect/>
          </a:stretch>
        </p:blipFill>
        <p:spPr>
          <a:xfrm>
            <a:off x="2463212" y="702867"/>
            <a:ext cx="7265576" cy="5452266"/>
          </a:xfrm>
          <a:prstGeom prst="rect">
            <a:avLst/>
          </a:prstGeom>
        </p:spPr>
      </p:pic>
    </p:spTree>
    <p:extLst>
      <p:ext uri="{BB962C8B-B14F-4D97-AF65-F5344CB8AC3E}">
        <p14:creationId xmlns:p14="http://schemas.microsoft.com/office/powerpoint/2010/main" val="32395894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4">
            <a:extLst>
              <a:ext uri="{FF2B5EF4-FFF2-40B4-BE49-F238E27FC236}">
                <a16:creationId xmlns:a16="http://schemas.microsoft.com/office/drawing/2014/main" id="{FD2C7368-4DB0-45C7-938B-C7491BE9C20C}"/>
              </a:ext>
            </a:extLst>
          </p:cNvPr>
          <p:cNvPicPr>
            <a:picLocks noGrp="1" noChangeAspect="1"/>
          </p:cNvPicPr>
          <p:nvPr>
            <p:ph idx="1"/>
          </p:nvPr>
        </p:nvPicPr>
        <p:blipFill>
          <a:blip r:embed="rId2"/>
          <a:stretch>
            <a:fillRect/>
          </a:stretch>
        </p:blipFill>
        <p:spPr>
          <a:xfrm>
            <a:off x="2463212" y="721256"/>
            <a:ext cx="7265576" cy="5415488"/>
          </a:xfrm>
          <a:prstGeom prst="rect">
            <a:avLst/>
          </a:prstGeom>
        </p:spPr>
      </p:pic>
    </p:spTree>
    <p:extLst>
      <p:ext uri="{BB962C8B-B14F-4D97-AF65-F5344CB8AC3E}">
        <p14:creationId xmlns:p14="http://schemas.microsoft.com/office/powerpoint/2010/main" val="12803097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4" descr="Text&#10;&#10;Description automatically generated">
            <a:extLst>
              <a:ext uri="{FF2B5EF4-FFF2-40B4-BE49-F238E27FC236}">
                <a16:creationId xmlns:a16="http://schemas.microsoft.com/office/drawing/2014/main" id="{FD2C7368-4DB0-45C7-938B-C7491BE9C20C}"/>
              </a:ext>
            </a:extLst>
          </p:cNvPr>
          <p:cNvPicPr>
            <a:picLocks noGrp="1" noChangeAspect="1"/>
          </p:cNvPicPr>
          <p:nvPr>
            <p:ph idx="1"/>
          </p:nvPr>
        </p:nvPicPr>
        <p:blipFill>
          <a:blip r:embed="rId2"/>
          <a:stretch>
            <a:fillRect/>
          </a:stretch>
        </p:blipFill>
        <p:spPr>
          <a:xfrm>
            <a:off x="2463212" y="721370"/>
            <a:ext cx="7265576" cy="5415259"/>
          </a:xfrm>
          <a:prstGeom prst="rect">
            <a:avLst/>
          </a:prstGeom>
        </p:spPr>
      </p:pic>
    </p:spTree>
    <p:extLst>
      <p:ext uri="{BB962C8B-B14F-4D97-AF65-F5344CB8AC3E}">
        <p14:creationId xmlns:p14="http://schemas.microsoft.com/office/powerpoint/2010/main" val="19040008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E9670-A9F7-4ACA-B0A8-28E6A678B150}"/>
              </a:ext>
            </a:extLst>
          </p:cNvPr>
          <p:cNvSpPr>
            <a:spLocks noGrp="1"/>
          </p:cNvSpPr>
          <p:nvPr>
            <p:ph type="title"/>
          </p:nvPr>
        </p:nvSpPr>
        <p:spPr>
          <a:xfrm>
            <a:off x="648929" y="629266"/>
            <a:ext cx="3505495" cy="1622321"/>
          </a:xfrm>
        </p:spPr>
        <p:txBody>
          <a:bodyPr>
            <a:normAutofit/>
          </a:bodyPr>
          <a:lstStyle/>
          <a:p>
            <a:r>
              <a:rPr lang="en-US" sz="2400" b="1">
                <a:latin typeface="Calibri Light"/>
                <a:cs typeface="Calibri"/>
              </a:rPr>
              <a:t>Rural and Frontier Department Project</a:t>
            </a:r>
            <a:endParaRPr lang="en-US" sz="2400">
              <a:latin typeface="Calibri Light"/>
              <a:cs typeface="Calibri"/>
            </a:endParaRPr>
          </a:p>
        </p:txBody>
      </p:sp>
      <p:sp>
        <p:nvSpPr>
          <p:cNvPr id="8" name="Content Placeholder 7">
            <a:extLst>
              <a:ext uri="{FF2B5EF4-FFF2-40B4-BE49-F238E27FC236}">
                <a16:creationId xmlns:a16="http://schemas.microsoft.com/office/drawing/2014/main" id="{05607BF8-DD19-4063-9174-C70CE480A20D}"/>
              </a:ext>
            </a:extLst>
          </p:cNvPr>
          <p:cNvSpPr>
            <a:spLocks noGrp="1"/>
          </p:cNvSpPr>
          <p:nvPr>
            <p:ph idx="1"/>
          </p:nvPr>
        </p:nvSpPr>
        <p:spPr>
          <a:xfrm>
            <a:off x="648931" y="2438400"/>
            <a:ext cx="3505494" cy="3785419"/>
          </a:xfrm>
        </p:spPr>
        <p:txBody>
          <a:bodyPr vert="horz" lIns="91440" tIns="45720" rIns="91440" bIns="45720" rtlCol="0" anchor="t">
            <a:normAutofit/>
          </a:bodyPr>
          <a:lstStyle/>
          <a:p>
            <a:r>
              <a:rPr lang="en-US" sz="2000">
                <a:ea typeface="+mn-lt"/>
                <a:cs typeface="+mn-lt"/>
              </a:rPr>
              <a:t>Questions?</a:t>
            </a:r>
          </a:p>
          <a:p>
            <a:pPr lvl="1"/>
            <a:r>
              <a:rPr lang="en-US" sz="2000">
                <a:cs typeface="Calibri"/>
              </a:rPr>
              <a:t>Dave Reddick, Chief Strategy Officer and Co-Founder of Bio-Defense Network</a:t>
            </a:r>
            <a:endParaRPr lang="en-US"/>
          </a:p>
        </p:txBody>
      </p:sp>
      <p:sp>
        <p:nvSpPr>
          <p:cNvPr id="27" name="Rectangle 26">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Graphical user interface, text, website&#10;&#10;Description automatically generated">
            <a:extLst>
              <a:ext uri="{FF2B5EF4-FFF2-40B4-BE49-F238E27FC236}">
                <a16:creationId xmlns:a16="http://schemas.microsoft.com/office/drawing/2014/main" id="{7DB9C645-674D-4B67-AA66-C643E7F4753F}"/>
              </a:ext>
            </a:extLst>
          </p:cNvPr>
          <p:cNvPicPr>
            <a:picLocks noChangeAspect="1"/>
          </p:cNvPicPr>
          <p:nvPr/>
        </p:nvPicPr>
        <p:blipFill>
          <a:blip r:embed="rId2"/>
          <a:stretch>
            <a:fillRect/>
          </a:stretch>
        </p:blipFill>
        <p:spPr>
          <a:xfrm>
            <a:off x="5405862" y="1132507"/>
            <a:ext cx="6019331" cy="4589739"/>
          </a:xfrm>
          <a:prstGeom prst="rect">
            <a:avLst/>
          </a:prstGeom>
          <a:effectLst/>
        </p:spPr>
      </p:pic>
    </p:spTree>
    <p:extLst>
      <p:ext uri="{BB962C8B-B14F-4D97-AF65-F5344CB8AC3E}">
        <p14:creationId xmlns:p14="http://schemas.microsoft.com/office/powerpoint/2010/main" val="28257387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1552575"/>
          </a:xfrm>
          <a:prstGeom prst="rect">
            <a:avLst/>
          </a:prstGeom>
        </p:spPr>
      </p:pic>
      <p:sp>
        <p:nvSpPr>
          <p:cNvPr id="23" name="TextBox 22"/>
          <p:cNvSpPr txBox="1"/>
          <p:nvPr/>
        </p:nvSpPr>
        <p:spPr>
          <a:xfrm>
            <a:off x="638628" y="361014"/>
            <a:ext cx="9601200" cy="830997"/>
          </a:xfrm>
          <a:prstGeom prst="rect">
            <a:avLst/>
          </a:prstGeom>
          <a:noFill/>
        </p:spPr>
        <p:txBody>
          <a:bodyPr wrap="square" lIns="91440" tIns="45720" rIns="91440" bIns="45720" rtlCol="0" anchor="t">
            <a:spAutoFit/>
          </a:bodyPr>
          <a:lstStyle/>
          <a:p>
            <a:r>
              <a:rPr lang="en-US" sz="4800" b="1">
                <a:solidFill>
                  <a:schemeClr val="bg1"/>
                </a:solidFill>
              </a:rPr>
              <a:t>Discussion</a:t>
            </a:r>
            <a:endParaRPr lang="en-US">
              <a:solidFill>
                <a:schemeClr val="bg1"/>
              </a:solidFill>
            </a:endParaRPr>
          </a:p>
        </p:txBody>
      </p:sp>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2625" y="541781"/>
            <a:ext cx="1944890" cy="525373"/>
          </a:xfrm>
          <a:prstGeom prst="rect">
            <a:avLst/>
          </a:prstGeom>
        </p:spPr>
      </p:pic>
      <p:sp>
        <p:nvSpPr>
          <p:cNvPr id="6" name="Content Placeholder 2">
            <a:extLst>
              <a:ext uri="{FF2B5EF4-FFF2-40B4-BE49-F238E27FC236}">
                <a16:creationId xmlns:a16="http://schemas.microsoft.com/office/drawing/2014/main" id="{BE06E1BE-3075-458D-A679-2794F101D328}"/>
              </a:ext>
            </a:extLst>
          </p:cNvPr>
          <p:cNvSpPr>
            <a:spLocks noGrp="1"/>
          </p:cNvSpPr>
          <p:nvPr/>
        </p:nvSpPr>
        <p:spPr>
          <a:xfrm>
            <a:off x="638628" y="1861778"/>
            <a:ext cx="6398497" cy="469662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800">
              <a:cs typeface="Calibri" panose="020F0502020204030204"/>
            </a:endParaRPr>
          </a:p>
          <a:p>
            <a:endParaRPr lang="en-US" sz="1800">
              <a:cs typeface="Calibri" panose="020F0502020204030204"/>
            </a:endParaRPr>
          </a:p>
          <a:p>
            <a:pPr marL="0" indent="0">
              <a:buNone/>
            </a:pPr>
            <a:endParaRPr lang="en-US" sz="1800">
              <a:cs typeface="Calibri" panose="020F0502020204030204"/>
            </a:endParaRPr>
          </a:p>
          <a:p>
            <a:endParaRPr lang="en-US" sz="1800">
              <a:cs typeface="Calibri" panose="020F0502020204030204"/>
            </a:endParaRPr>
          </a:p>
        </p:txBody>
      </p:sp>
      <p:graphicFrame>
        <p:nvGraphicFramePr>
          <p:cNvPr id="11" name="Content Placeholder 2">
            <a:extLst>
              <a:ext uri="{FF2B5EF4-FFF2-40B4-BE49-F238E27FC236}">
                <a16:creationId xmlns:a16="http://schemas.microsoft.com/office/drawing/2014/main" id="{533956D1-F249-4B83-8D83-AB0BBD5514B6}"/>
              </a:ext>
            </a:extLst>
          </p:cNvPr>
          <p:cNvGraphicFramePr>
            <a:graphicFrameLocks noGrp="1"/>
          </p:cNvGraphicFramePr>
          <p:nvPr>
            <p:ph idx="1"/>
            <p:extLst>
              <p:ext uri="{D42A27DB-BD31-4B8C-83A1-F6EECF244321}">
                <p14:modId xmlns:p14="http://schemas.microsoft.com/office/powerpoint/2010/main" val="3424544532"/>
              </p:ext>
            </p:extLst>
          </p:nvPr>
        </p:nvGraphicFramePr>
        <p:xfrm>
          <a:off x="838200" y="1631013"/>
          <a:ext cx="105156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970913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descr="Graphical user interface, website&#10;&#10;Description automatically generated">
            <a:extLst>
              <a:ext uri="{FF2B5EF4-FFF2-40B4-BE49-F238E27FC236}">
                <a16:creationId xmlns:a16="http://schemas.microsoft.com/office/drawing/2014/main" id="{B170F800-1D80-400D-9E20-144262FC9227}"/>
              </a:ext>
            </a:extLst>
          </p:cNvPr>
          <p:cNvPicPr>
            <a:picLocks noGrp="1" noChangeAspect="1"/>
          </p:cNvPicPr>
          <p:nvPr>
            <p:ph idx="1"/>
          </p:nvPr>
        </p:nvPicPr>
        <p:blipFill rotWithShape="1">
          <a:blip r:embed="rId2"/>
          <a:srcRect b="9291"/>
          <a:stretch/>
        </p:blipFill>
        <p:spPr>
          <a:xfrm>
            <a:off x="20" y="1282"/>
            <a:ext cx="12191980" cy="6856718"/>
          </a:xfrm>
          <a:prstGeom prst="rect">
            <a:avLst/>
          </a:prstGeom>
        </p:spPr>
      </p:pic>
    </p:spTree>
    <p:extLst>
      <p:ext uri="{BB962C8B-B14F-4D97-AF65-F5344CB8AC3E}">
        <p14:creationId xmlns:p14="http://schemas.microsoft.com/office/powerpoint/2010/main" val="34793462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0AE53-7E30-4DF6-A295-0A7F93A1F16D}"/>
              </a:ext>
            </a:extLst>
          </p:cNvPr>
          <p:cNvSpPr>
            <a:spLocks noGrp="1"/>
          </p:cNvSpPr>
          <p:nvPr>
            <p:ph type="title"/>
          </p:nvPr>
        </p:nvSpPr>
        <p:spPr/>
        <p:txBody>
          <a:bodyPr/>
          <a:lstStyle/>
          <a:p>
            <a:r>
              <a:rPr lang="en-US" b="1">
                <a:solidFill>
                  <a:schemeClr val="bg1"/>
                </a:solidFill>
              </a:rPr>
              <a:t>Your Stories</a:t>
            </a:r>
            <a:endParaRPr lang="en-US"/>
          </a:p>
        </p:txBody>
      </p:sp>
      <p:sp>
        <p:nvSpPr>
          <p:cNvPr id="5" name="Text Placeholder 4">
            <a:extLst>
              <a:ext uri="{FF2B5EF4-FFF2-40B4-BE49-F238E27FC236}">
                <a16:creationId xmlns:a16="http://schemas.microsoft.com/office/drawing/2014/main" id="{C241A4F1-E5D8-4F90-988A-DA16770BB856}"/>
              </a:ext>
            </a:extLst>
          </p:cNvPr>
          <p:cNvSpPr>
            <a:spLocks noGrp="1"/>
          </p:cNvSpPr>
          <p:nvPr>
            <p:ph type="body" idx="1"/>
          </p:nvPr>
        </p:nvSpPr>
        <p:spPr>
          <a:xfrm>
            <a:off x="839788" y="1538923"/>
            <a:ext cx="5157787" cy="630872"/>
          </a:xfrm>
        </p:spPr>
        <p:txBody>
          <a:bodyPr/>
          <a:lstStyle/>
          <a:p>
            <a:pPr algn="ctr"/>
            <a:r>
              <a:rPr lang="en-US">
                <a:cs typeface="Calibri"/>
              </a:rPr>
              <a:t>Questions from the Community</a:t>
            </a:r>
            <a:endParaRPr lang="en-US"/>
          </a:p>
        </p:txBody>
      </p:sp>
      <p:sp>
        <p:nvSpPr>
          <p:cNvPr id="3" name="Content Placeholder 2">
            <a:extLst>
              <a:ext uri="{FF2B5EF4-FFF2-40B4-BE49-F238E27FC236}">
                <a16:creationId xmlns:a16="http://schemas.microsoft.com/office/drawing/2014/main" id="{7DCF5BB7-1FC3-49CE-890D-2B4B1605BD70}"/>
              </a:ext>
            </a:extLst>
          </p:cNvPr>
          <p:cNvSpPr>
            <a:spLocks noGrp="1"/>
          </p:cNvSpPr>
          <p:nvPr>
            <p:ph sz="half" idx="2"/>
          </p:nvPr>
        </p:nvSpPr>
        <p:spPr>
          <a:xfrm>
            <a:off x="720436" y="2385926"/>
            <a:ext cx="11236037" cy="3239019"/>
          </a:xfrm>
        </p:spPr>
        <p:txBody>
          <a:bodyPr vert="horz" lIns="91440" tIns="45720" rIns="91440" bIns="45720" rtlCol="0" anchor="t">
            <a:noAutofit/>
          </a:bodyPr>
          <a:lstStyle/>
          <a:p>
            <a:pPr>
              <a:buFont typeface="Arial"/>
              <a:buChar char="•"/>
            </a:pPr>
            <a:r>
              <a:rPr lang="en-US" u="sng">
                <a:ea typeface="+mn-lt"/>
                <a:cs typeface="+mn-lt"/>
              </a:rPr>
              <a:t>From HHS ASPR</a:t>
            </a:r>
            <a:r>
              <a:rPr lang="en-US">
                <a:ea typeface="+mn-lt"/>
                <a:cs typeface="+mn-lt"/>
              </a:rPr>
              <a:t>: One </a:t>
            </a:r>
            <a:r>
              <a:rPr lang="en-US" b="0" i="0">
                <a:effectLst/>
                <a:ea typeface="+mn-lt"/>
                <a:cs typeface="+mn-lt"/>
              </a:rPr>
              <a:t>of </a:t>
            </a:r>
            <a:r>
              <a:rPr lang="en-US">
                <a:ea typeface="+mn-lt"/>
                <a:cs typeface="+mn-lt"/>
              </a:rPr>
              <a:t>the challenges that we </a:t>
            </a:r>
            <a:r>
              <a:rPr lang="en-US" b="0" i="0">
                <a:effectLst/>
                <a:ea typeface="+mn-lt"/>
                <a:cs typeface="+mn-lt"/>
              </a:rPr>
              <a:t>are </a:t>
            </a:r>
            <a:r>
              <a:rPr lang="en-US">
                <a:ea typeface="+mn-lt"/>
                <a:cs typeface="+mn-lt"/>
              </a:rPr>
              <a:t>struggling with is around measuring the impact to patient care from Cyber incidents. It would be great to hear from </a:t>
            </a:r>
            <a:r>
              <a:rPr lang="en-US" b="0" i="0">
                <a:effectLst/>
                <a:ea typeface="+mn-lt"/>
                <a:cs typeface="+mn-lt"/>
              </a:rPr>
              <a:t>the </a:t>
            </a:r>
            <a:r>
              <a:rPr lang="en-US">
                <a:ea typeface="+mn-lt"/>
                <a:cs typeface="+mn-lt"/>
              </a:rPr>
              <a:t>participants about any methodologies </a:t>
            </a:r>
            <a:r>
              <a:rPr lang="en-US" b="0" i="0">
                <a:effectLst/>
                <a:ea typeface="+mn-lt"/>
                <a:cs typeface="+mn-lt"/>
              </a:rPr>
              <a:t>or </a:t>
            </a:r>
            <a:r>
              <a:rPr lang="en-US">
                <a:ea typeface="+mn-lt"/>
                <a:cs typeface="+mn-lt"/>
              </a:rPr>
              <a:t>processes that they use </a:t>
            </a:r>
            <a:r>
              <a:rPr lang="en-US" b="0" i="0">
                <a:effectLst/>
                <a:ea typeface="+mn-lt"/>
                <a:cs typeface="+mn-lt"/>
              </a:rPr>
              <a:t>in their </a:t>
            </a:r>
            <a:r>
              <a:rPr lang="en-US">
                <a:ea typeface="+mn-lt"/>
                <a:cs typeface="+mn-lt"/>
              </a:rPr>
              <a:t>healthcare facilities  to assess </a:t>
            </a:r>
            <a:r>
              <a:rPr lang="en-US" b="0">
                <a:effectLst/>
                <a:ea typeface="+mn-lt"/>
                <a:cs typeface="+mn-lt"/>
              </a:rPr>
              <a:t>the </a:t>
            </a:r>
            <a:r>
              <a:rPr lang="en-US">
                <a:ea typeface="+mn-lt"/>
                <a:cs typeface="+mn-lt"/>
              </a:rPr>
              <a:t>impact in advance </a:t>
            </a:r>
            <a:r>
              <a:rPr lang="en-US" b="0">
                <a:effectLst/>
                <a:ea typeface="+mn-lt"/>
                <a:cs typeface="+mn-lt"/>
              </a:rPr>
              <a:t>of </a:t>
            </a:r>
            <a:r>
              <a:rPr lang="en-US">
                <a:ea typeface="+mn-lt"/>
                <a:cs typeface="+mn-lt"/>
              </a:rPr>
              <a:t>developing remediation steps. </a:t>
            </a:r>
            <a:endParaRPr lang="en-US"/>
          </a:p>
          <a:p>
            <a:pPr marL="0" indent="0" algn="l">
              <a:buNone/>
            </a:pPr>
            <a:endParaRPr lang="en-US">
              <a:solidFill>
                <a:srgbClr val="343434"/>
              </a:solidFill>
              <a:ea typeface="+mn-lt"/>
              <a:cs typeface="+mn-lt"/>
            </a:endParaRPr>
          </a:p>
          <a:p>
            <a:pPr marL="0" indent="0">
              <a:buNone/>
            </a:pPr>
            <a:r>
              <a:rPr lang="en-US">
                <a:ea typeface="+mn-lt"/>
                <a:cs typeface="+mn-lt"/>
              </a:rPr>
              <a:t>- Bob Bastani, HHS ASPR</a:t>
            </a:r>
            <a:endParaRPr lang="en-US">
              <a:latin typeface="Calibri"/>
              <a:cs typeface="Calibri"/>
            </a:endParaRPr>
          </a:p>
        </p:txBody>
      </p:sp>
    </p:spTree>
    <p:extLst>
      <p:ext uri="{BB962C8B-B14F-4D97-AF65-F5344CB8AC3E}">
        <p14:creationId xmlns:p14="http://schemas.microsoft.com/office/powerpoint/2010/main" val="13656930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0AE53-7E30-4DF6-A295-0A7F93A1F16D}"/>
              </a:ext>
            </a:extLst>
          </p:cNvPr>
          <p:cNvSpPr>
            <a:spLocks noGrp="1"/>
          </p:cNvSpPr>
          <p:nvPr>
            <p:ph type="title"/>
          </p:nvPr>
        </p:nvSpPr>
        <p:spPr/>
        <p:txBody>
          <a:bodyPr/>
          <a:lstStyle/>
          <a:p>
            <a:r>
              <a:rPr lang="en-US" b="1">
                <a:solidFill>
                  <a:schemeClr val="bg1"/>
                </a:solidFill>
              </a:rPr>
              <a:t>Accessing Virtual Communities</a:t>
            </a:r>
            <a:endParaRPr lang="en-US">
              <a:solidFill>
                <a:schemeClr val="bg1"/>
              </a:solidFill>
            </a:endParaRPr>
          </a:p>
        </p:txBody>
      </p:sp>
      <p:sp>
        <p:nvSpPr>
          <p:cNvPr id="3" name="Content Placeholder 2">
            <a:extLst>
              <a:ext uri="{FF2B5EF4-FFF2-40B4-BE49-F238E27FC236}">
                <a16:creationId xmlns:a16="http://schemas.microsoft.com/office/drawing/2014/main" id="{7DCF5BB7-1FC3-49CE-890D-2B4B1605BD70}"/>
              </a:ext>
            </a:extLst>
          </p:cNvPr>
          <p:cNvSpPr>
            <a:spLocks noGrp="1"/>
          </p:cNvSpPr>
          <p:nvPr>
            <p:ph sz="half" idx="2"/>
          </p:nvPr>
        </p:nvSpPr>
        <p:spPr>
          <a:xfrm>
            <a:off x="2751977" y="1964429"/>
            <a:ext cx="7169916" cy="1335385"/>
          </a:xfrm>
        </p:spPr>
        <p:txBody>
          <a:bodyPr vert="horz" lIns="91440" tIns="45720" rIns="91440" bIns="45720" rtlCol="0" anchor="t">
            <a:noAutofit/>
          </a:bodyPr>
          <a:lstStyle/>
          <a:p>
            <a:pPr marL="0" indent="0">
              <a:buNone/>
            </a:pPr>
            <a:r>
              <a:rPr lang="en-US" sz="3200">
                <a:cs typeface="Calibri"/>
              </a:rPr>
              <a:t>Start</a:t>
            </a:r>
            <a:r>
              <a:rPr lang="en-US" sz="3200">
                <a:ea typeface="+mn-lt"/>
                <a:cs typeface="+mn-lt"/>
              </a:rPr>
              <a:t> a discussion thread by emailing</a:t>
            </a:r>
            <a:endParaRPr lang="en-US" sz="3200">
              <a:cs typeface="Calibri"/>
            </a:endParaRPr>
          </a:p>
          <a:p>
            <a:pPr>
              <a:buNone/>
            </a:pPr>
            <a:r>
              <a:rPr lang="en-US" sz="3200">
                <a:ea typeface="+mn-lt"/>
                <a:cs typeface="+mn-lt"/>
                <a:hlinkClick r:id="rId4"/>
              </a:rPr>
              <a:t>NACCHO-lhit@ConnectedCommunity.org</a:t>
            </a:r>
            <a:endParaRPr lang="en-US">
              <a:ea typeface="+mn-lt"/>
              <a:cs typeface="+mn-lt"/>
            </a:endParaRPr>
          </a:p>
        </p:txBody>
      </p:sp>
      <p:pic>
        <p:nvPicPr>
          <p:cNvPr id="4" name="Graphic 4" descr="Send with solid fill">
            <a:extLst>
              <a:ext uri="{FF2B5EF4-FFF2-40B4-BE49-F238E27FC236}">
                <a16:creationId xmlns:a16="http://schemas.microsoft.com/office/drawing/2014/main" id="{0D8A7C46-F29C-409C-8935-77E6160871E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41253" y="2066027"/>
            <a:ext cx="914400" cy="914400"/>
          </a:xfrm>
          <a:prstGeom prst="rect">
            <a:avLst/>
          </a:prstGeom>
        </p:spPr>
      </p:pic>
      <p:sp>
        <p:nvSpPr>
          <p:cNvPr id="5" name="Content Placeholder 2">
            <a:extLst>
              <a:ext uri="{FF2B5EF4-FFF2-40B4-BE49-F238E27FC236}">
                <a16:creationId xmlns:a16="http://schemas.microsoft.com/office/drawing/2014/main" id="{0D1B466D-4286-4A0D-AAE8-9230A92733D8}"/>
              </a:ext>
            </a:extLst>
          </p:cNvPr>
          <p:cNvSpPr txBox="1">
            <a:spLocks/>
          </p:cNvSpPr>
          <p:nvPr/>
        </p:nvSpPr>
        <p:spPr>
          <a:xfrm>
            <a:off x="2751977" y="3913999"/>
            <a:ext cx="7773764" cy="133538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a:cs typeface="Calibri"/>
              </a:rPr>
              <a:t>Manage your community notification settings</a:t>
            </a:r>
          </a:p>
          <a:p>
            <a:pPr>
              <a:buNone/>
            </a:pPr>
            <a:r>
              <a:rPr lang="en-US" sz="3200">
                <a:ea typeface="+mn-lt"/>
                <a:cs typeface="+mn-lt"/>
                <a:hlinkClick r:id="rId7"/>
              </a:rPr>
              <a:t>Manage Community Subscriptions</a:t>
            </a:r>
            <a:endParaRPr lang="en-US">
              <a:ea typeface="+mn-lt"/>
              <a:cs typeface="+mn-lt"/>
            </a:endParaRPr>
          </a:p>
        </p:txBody>
      </p:sp>
      <p:pic>
        <p:nvPicPr>
          <p:cNvPr id="8" name="Graphic 8" descr="Blog with solid fill">
            <a:extLst>
              <a:ext uri="{FF2B5EF4-FFF2-40B4-BE49-F238E27FC236}">
                <a16:creationId xmlns:a16="http://schemas.microsoft.com/office/drawing/2014/main" id="{4ADFFB27-9F8B-4770-B610-EF46B47A2D1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40611" y="3848819"/>
            <a:ext cx="1115683" cy="1115683"/>
          </a:xfrm>
          <a:prstGeom prst="rect">
            <a:avLst/>
          </a:prstGeom>
        </p:spPr>
      </p:pic>
    </p:spTree>
    <p:extLst>
      <p:ext uri="{BB962C8B-B14F-4D97-AF65-F5344CB8AC3E}">
        <p14:creationId xmlns:p14="http://schemas.microsoft.com/office/powerpoint/2010/main" val="36378514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0AE53-7E30-4DF6-A295-0A7F93A1F16D}"/>
              </a:ext>
            </a:extLst>
          </p:cNvPr>
          <p:cNvSpPr>
            <a:spLocks noGrp="1"/>
          </p:cNvSpPr>
          <p:nvPr>
            <p:ph type="title"/>
          </p:nvPr>
        </p:nvSpPr>
        <p:spPr/>
        <p:txBody>
          <a:bodyPr/>
          <a:lstStyle/>
          <a:p>
            <a:r>
              <a:rPr lang="en-US" b="1">
                <a:solidFill>
                  <a:schemeClr val="bg1"/>
                </a:solidFill>
              </a:rPr>
              <a:t>Next Meeting</a:t>
            </a:r>
            <a:endParaRPr lang="en-US"/>
          </a:p>
        </p:txBody>
      </p:sp>
      <p:sp>
        <p:nvSpPr>
          <p:cNvPr id="3" name="Content Placeholder 2">
            <a:extLst>
              <a:ext uri="{FF2B5EF4-FFF2-40B4-BE49-F238E27FC236}">
                <a16:creationId xmlns:a16="http://schemas.microsoft.com/office/drawing/2014/main" id="{7DCF5BB7-1FC3-49CE-890D-2B4B1605BD70}"/>
              </a:ext>
            </a:extLst>
          </p:cNvPr>
          <p:cNvSpPr>
            <a:spLocks noGrp="1"/>
          </p:cNvSpPr>
          <p:nvPr>
            <p:ph idx="1"/>
          </p:nvPr>
        </p:nvSpPr>
        <p:spPr/>
        <p:txBody>
          <a:bodyPr vert="horz" lIns="91440" tIns="45720" rIns="91440" bIns="45720" rtlCol="0" anchor="t">
            <a:normAutofit/>
          </a:bodyPr>
          <a:lstStyle/>
          <a:p>
            <a:endParaRPr lang="en-US">
              <a:cs typeface="Calibri"/>
            </a:endParaRPr>
          </a:p>
          <a:p>
            <a:endParaRPr lang="en-US">
              <a:cs typeface="Calibri"/>
            </a:endParaRPr>
          </a:p>
        </p:txBody>
      </p:sp>
      <p:sp>
        <p:nvSpPr>
          <p:cNvPr id="5" name="Content Placeholder 2">
            <a:extLst>
              <a:ext uri="{FF2B5EF4-FFF2-40B4-BE49-F238E27FC236}">
                <a16:creationId xmlns:a16="http://schemas.microsoft.com/office/drawing/2014/main" id="{DC9D9C41-531C-4744-907C-35CF155C4C5B}"/>
              </a:ext>
            </a:extLst>
          </p:cNvPr>
          <p:cNvSpPr txBox="1">
            <a:spLocks/>
          </p:cNvSpPr>
          <p:nvPr/>
        </p:nvSpPr>
        <p:spPr>
          <a:xfrm>
            <a:off x="1046018" y="2088861"/>
            <a:ext cx="4500140" cy="437310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cs typeface="Calibri" panose="020F0502020204030204"/>
              </a:rPr>
              <a:t>What would be the most helpful for you right now?</a:t>
            </a:r>
            <a:endParaRPr lang="en-US"/>
          </a:p>
          <a:p>
            <a:r>
              <a:rPr lang="en-US">
                <a:cs typeface="Calibri" panose="020F0502020204030204"/>
              </a:rPr>
              <a:t>Do you have something you could share with the group?</a:t>
            </a:r>
          </a:p>
          <a:p>
            <a:r>
              <a:rPr lang="en-US">
                <a:cs typeface="Calibri" panose="020F0502020204030204"/>
              </a:rPr>
              <a:t>Can we connect you to experts or tools?</a:t>
            </a:r>
          </a:p>
          <a:p>
            <a:endParaRPr lang="en-US">
              <a:cs typeface="Calibri" panose="020F0502020204030204"/>
            </a:endParaRPr>
          </a:p>
        </p:txBody>
      </p:sp>
      <p:pic>
        <p:nvPicPr>
          <p:cNvPr id="4" name="Picture 5" descr="A close up of a device&#10;&#10;Description generated with high confidence">
            <a:extLst>
              <a:ext uri="{FF2B5EF4-FFF2-40B4-BE49-F238E27FC236}">
                <a16:creationId xmlns:a16="http://schemas.microsoft.com/office/drawing/2014/main" id="{9CFC1A85-7D69-464D-99FB-35615D477C19}"/>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5502280" y="1712302"/>
            <a:ext cx="6010846" cy="4517259"/>
          </a:xfrm>
          <a:prstGeom prst="rect">
            <a:avLst/>
          </a:prstGeom>
        </p:spPr>
      </p:pic>
    </p:spTree>
    <p:extLst>
      <p:ext uri="{BB962C8B-B14F-4D97-AF65-F5344CB8AC3E}">
        <p14:creationId xmlns:p14="http://schemas.microsoft.com/office/powerpoint/2010/main" val="27655610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0AE53-7E30-4DF6-A295-0A7F93A1F16D}"/>
              </a:ext>
            </a:extLst>
          </p:cNvPr>
          <p:cNvSpPr>
            <a:spLocks noGrp="1"/>
          </p:cNvSpPr>
          <p:nvPr>
            <p:ph type="title"/>
          </p:nvPr>
        </p:nvSpPr>
        <p:spPr/>
        <p:txBody>
          <a:bodyPr/>
          <a:lstStyle/>
          <a:p>
            <a:r>
              <a:rPr lang="en-US" b="1">
                <a:solidFill>
                  <a:schemeClr val="bg1"/>
                </a:solidFill>
              </a:rPr>
              <a:t>Questions or Comments</a:t>
            </a:r>
            <a:endParaRPr lang="en-US"/>
          </a:p>
        </p:txBody>
      </p:sp>
      <p:sp>
        <p:nvSpPr>
          <p:cNvPr id="3" name="Content Placeholder 2">
            <a:extLst>
              <a:ext uri="{FF2B5EF4-FFF2-40B4-BE49-F238E27FC236}">
                <a16:creationId xmlns:a16="http://schemas.microsoft.com/office/drawing/2014/main" id="{7DCF5BB7-1FC3-49CE-890D-2B4B1605BD70}"/>
              </a:ext>
            </a:extLst>
          </p:cNvPr>
          <p:cNvSpPr>
            <a:spLocks noGrp="1"/>
          </p:cNvSpPr>
          <p:nvPr>
            <p:ph idx="1"/>
          </p:nvPr>
        </p:nvSpPr>
        <p:spPr/>
        <p:txBody>
          <a:bodyPr vert="horz" lIns="91440" tIns="45720" rIns="91440" bIns="45720" rtlCol="0" anchor="t">
            <a:normAutofit/>
          </a:bodyPr>
          <a:lstStyle/>
          <a:p>
            <a:endParaRPr lang="en-US">
              <a:cs typeface="Calibri"/>
            </a:endParaRPr>
          </a:p>
          <a:p>
            <a:endParaRPr lang="en-US">
              <a:cs typeface="Calibri"/>
            </a:endParaRPr>
          </a:p>
        </p:txBody>
      </p:sp>
      <p:sp>
        <p:nvSpPr>
          <p:cNvPr id="5" name="Content Placeholder 2">
            <a:extLst>
              <a:ext uri="{FF2B5EF4-FFF2-40B4-BE49-F238E27FC236}">
                <a16:creationId xmlns:a16="http://schemas.microsoft.com/office/drawing/2014/main" id="{DC9D9C41-531C-4744-907C-35CF155C4C5B}"/>
              </a:ext>
            </a:extLst>
          </p:cNvPr>
          <p:cNvSpPr txBox="1">
            <a:spLocks/>
          </p:cNvSpPr>
          <p:nvPr/>
        </p:nvSpPr>
        <p:spPr>
          <a:xfrm>
            <a:off x="935441" y="1821718"/>
            <a:ext cx="10423472" cy="479472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a:cs typeface="Calibri" panose="020F0502020204030204"/>
              </a:rPr>
              <a:t>Any questions or comments about this CoP? </a:t>
            </a:r>
            <a:endParaRPr lang="en-US"/>
          </a:p>
          <a:p>
            <a:pPr marL="0" indent="0">
              <a:buNone/>
            </a:pPr>
            <a:r>
              <a:rPr lang="en-US" sz="3200">
                <a:cs typeface="Calibri" panose="020F0502020204030204"/>
              </a:rPr>
              <a:t>You may reach out to our team via </a:t>
            </a:r>
            <a:r>
              <a:rPr lang="en-US" sz="3200">
                <a:cs typeface="Calibri"/>
                <a:hlinkClick r:id="rId4"/>
              </a:rPr>
              <a:t>Web@naccho.org</a:t>
            </a:r>
            <a:r>
              <a:rPr lang="en-US" sz="3200">
                <a:cs typeface="Calibri"/>
              </a:rPr>
              <a:t>. </a:t>
            </a:r>
          </a:p>
          <a:p>
            <a:endParaRPr lang="en-US" sz="3200">
              <a:cs typeface="Calibri"/>
            </a:endParaRPr>
          </a:p>
          <a:p>
            <a:r>
              <a:rPr lang="en-US" sz="3200">
                <a:cs typeface="Calibri"/>
              </a:rPr>
              <a:t>Please feel free to </a:t>
            </a:r>
            <a:r>
              <a:rPr lang="en-US" sz="3200">
                <a:cs typeface="Calibri"/>
                <a:hlinkClick r:id="rId5"/>
              </a:rPr>
              <a:t>continue the discussion</a:t>
            </a:r>
            <a:r>
              <a:rPr lang="en-US" sz="3200">
                <a:cs typeface="Calibri"/>
              </a:rPr>
              <a:t> by posting in the Local Health IT virtual community! </a:t>
            </a:r>
          </a:p>
          <a:p>
            <a:endParaRPr lang="en-US" sz="3200" b="1">
              <a:cs typeface="Calibri"/>
            </a:endParaRPr>
          </a:p>
        </p:txBody>
      </p:sp>
    </p:spTree>
    <p:extLst>
      <p:ext uri="{BB962C8B-B14F-4D97-AF65-F5344CB8AC3E}">
        <p14:creationId xmlns:p14="http://schemas.microsoft.com/office/powerpoint/2010/main" val="966376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descr="Graphical user interface, text, application, email&#10;&#10;Description automatically generated">
            <a:extLst>
              <a:ext uri="{FF2B5EF4-FFF2-40B4-BE49-F238E27FC236}">
                <a16:creationId xmlns:a16="http://schemas.microsoft.com/office/drawing/2014/main" id="{16034444-FC2B-40D7-B705-3C99EF96E409}"/>
              </a:ext>
            </a:extLst>
          </p:cNvPr>
          <p:cNvPicPr>
            <a:picLocks noGrp="1" noChangeAspect="1"/>
          </p:cNvPicPr>
          <p:nvPr>
            <p:ph idx="1"/>
          </p:nvPr>
        </p:nvPicPr>
        <p:blipFill rotWithShape="1">
          <a:blip r:embed="rId2"/>
          <a:srcRect b="12468"/>
          <a:stretch/>
        </p:blipFill>
        <p:spPr>
          <a:xfrm>
            <a:off x="20" y="1282"/>
            <a:ext cx="12191980" cy="6856718"/>
          </a:xfrm>
          <a:prstGeom prst="rect">
            <a:avLst/>
          </a:prstGeom>
        </p:spPr>
      </p:pic>
    </p:spTree>
    <p:extLst>
      <p:ext uri="{BB962C8B-B14F-4D97-AF65-F5344CB8AC3E}">
        <p14:creationId xmlns:p14="http://schemas.microsoft.com/office/powerpoint/2010/main" val="2879185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6366C140-C9FE-42D4-B709-08683635EBEE}"/>
              </a:ext>
            </a:extLst>
          </p:cNvPr>
          <p:cNvPicPr>
            <a:picLocks noGrp="1" noChangeAspect="1"/>
          </p:cNvPicPr>
          <p:nvPr>
            <p:ph idx="1"/>
          </p:nvPr>
        </p:nvPicPr>
        <p:blipFill rotWithShape="1">
          <a:blip r:embed="rId2"/>
          <a:srcRect t="-31" r="95" b="10610"/>
          <a:stretch/>
        </p:blipFill>
        <p:spPr>
          <a:xfrm>
            <a:off x="241973" y="589"/>
            <a:ext cx="11597634" cy="6798715"/>
          </a:xfrm>
          <a:prstGeom prst="rect">
            <a:avLst/>
          </a:prstGeom>
        </p:spPr>
      </p:pic>
    </p:spTree>
    <p:extLst>
      <p:ext uri="{BB962C8B-B14F-4D97-AF65-F5344CB8AC3E}">
        <p14:creationId xmlns:p14="http://schemas.microsoft.com/office/powerpoint/2010/main" val="3515069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Graphical user interface, application, website&#10;&#10;Description automatically generated">
            <a:extLst>
              <a:ext uri="{FF2B5EF4-FFF2-40B4-BE49-F238E27FC236}">
                <a16:creationId xmlns:a16="http://schemas.microsoft.com/office/drawing/2014/main" id="{EC9E7871-9486-4D83-A9C0-C7956AFCC0AA}"/>
              </a:ext>
            </a:extLst>
          </p:cNvPr>
          <p:cNvPicPr>
            <a:picLocks noGrp="1" noChangeAspect="1"/>
          </p:cNvPicPr>
          <p:nvPr>
            <p:ph idx="1"/>
          </p:nvPr>
        </p:nvPicPr>
        <p:blipFill rotWithShape="1">
          <a:blip r:embed="rId2"/>
          <a:srcRect l="12324" t="66" r="6679"/>
          <a:stretch/>
        </p:blipFill>
        <p:spPr>
          <a:xfrm>
            <a:off x="665554" y="65313"/>
            <a:ext cx="11003481" cy="6642814"/>
          </a:xfrm>
          <a:prstGeom prst="rect">
            <a:avLst/>
          </a:prstGeom>
        </p:spPr>
      </p:pic>
    </p:spTree>
    <p:extLst>
      <p:ext uri="{BB962C8B-B14F-4D97-AF65-F5344CB8AC3E}">
        <p14:creationId xmlns:p14="http://schemas.microsoft.com/office/powerpoint/2010/main" val="1042253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2">
            <a:extLst>
              <a:ext uri="{FF2B5EF4-FFF2-40B4-BE49-F238E27FC236}">
                <a16:creationId xmlns:a16="http://schemas.microsoft.com/office/drawing/2014/main" id="{16BF4F81-CE79-4A24-860D-9959FF716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9278" y="484632"/>
            <a:ext cx="4189913" cy="5852642"/>
          </a:xfrm>
          <a:prstGeom prst="rect">
            <a:avLst/>
          </a:prstGeom>
          <a:solidFill>
            <a:schemeClr val="bg2"/>
          </a:solidFill>
          <a:ln w="127000" cap="sq" cmpd="thinThick">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564120-4C93-4A03-9FD7-3E5F7317960E}"/>
              </a:ext>
            </a:extLst>
          </p:cNvPr>
          <p:cNvSpPr>
            <a:spLocks noGrp="1"/>
          </p:cNvSpPr>
          <p:nvPr>
            <p:ph type="title"/>
          </p:nvPr>
        </p:nvSpPr>
        <p:spPr>
          <a:xfrm>
            <a:off x="484171" y="1788318"/>
            <a:ext cx="4191216" cy="1002999"/>
          </a:xfrm>
        </p:spPr>
        <p:txBody>
          <a:bodyPr vert="horz" lIns="91440" tIns="45720" rIns="91440" bIns="45720" rtlCol="0" anchor="ctr">
            <a:normAutofit/>
          </a:bodyPr>
          <a:lstStyle/>
          <a:p>
            <a:r>
              <a:rPr lang="en-US" sz="2000"/>
              <a:t>Simply send an email to:</a:t>
            </a:r>
            <a:br>
              <a:rPr lang="en-US" sz="2000"/>
            </a:br>
            <a:r>
              <a:rPr lang="en-US" sz="2000">
                <a:hlinkClick r:id="rId2">
                  <a:extLst>
                    <a:ext uri="{A12FA001-AC4F-418D-AE19-62706E023703}">
                      <ahyp:hlinkClr xmlns:ahyp="http://schemas.microsoft.com/office/drawing/2018/hyperlinkcolor" val="tx"/>
                    </a:ext>
                  </a:extLst>
                </a:hlinkClick>
              </a:rPr>
              <a:t>Naccho-lhit@connectedcommunity.org</a:t>
            </a:r>
            <a:endParaRPr lang="en-US" sz="2000"/>
          </a:p>
        </p:txBody>
      </p:sp>
      <p:sp>
        <p:nvSpPr>
          <p:cNvPr id="3" name="TextBox 2">
            <a:extLst>
              <a:ext uri="{FF2B5EF4-FFF2-40B4-BE49-F238E27FC236}">
                <a16:creationId xmlns:a16="http://schemas.microsoft.com/office/drawing/2014/main" id="{ECCC9327-D79E-45D9-948A-7ED9DBCA1068}"/>
              </a:ext>
            </a:extLst>
          </p:cNvPr>
          <p:cNvSpPr txBox="1"/>
          <p:nvPr/>
        </p:nvSpPr>
        <p:spPr>
          <a:xfrm>
            <a:off x="1269983" y="844223"/>
            <a:ext cx="3036312" cy="736927"/>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lnSpc>
                <a:spcPct val="90000"/>
              </a:lnSpc>
              <a:spcAft>
                <a:spcPts val="600"/>
              </a:spcAft>
            </a:pPr>
            <a:r>
              <a:rPr lang="en-US" sz="2000" b="1"/>
              <a:t>Create a LHIT Community Discussion Post Via Email!</a:t>
            </a:r>
            <a:endParaRPr lang="en-US" sz="2000">
              <a:cs typeface="Calibri" panose="020F0502020204030204"/>
            </a:endParaRPr>
          </a:p>
        </p:txBody>
      </p:sp>
      <p:pic>
        <p:nvPicPr>
          <p:cNvPr id="4" name="Picture 4" descr="Graphical user interface, application&#10;&#10;Description automatically generated">
            <a:extLst>
              <a:ext uri="{FF2B5EF4-FFF2-40B4-BE49-F238E27FC236}">
                <a16:creationId xmlns:a16="http://schemas.microsoft.com/office/drawing/2014/main" id="{37C553CA-4983-4EAC-8544-777128249763}"/>
              </a:ext>
            </a:extLst>
          </p:cNvPr>
          <p:cNvPicPr>
            <a:picLocks noGrp="1" noChangeAspect="1"/>
          </p:cNvPicPr>
          <p:nvPr>
            <p:ph idx="1"/>
          </p:nvPr>
        </p:nvPicPr>
        <p:blipFill rotWithShape="1">
          <a:blip r:embed="rId3"/>
          <a:srcRect t="2162" r="3" b="3"/>
          <a:stretch/>
        </p:blipFill>
        <p:spPr>
          <a:xfrm>
            <a:off x="5170507" y="484633"/>
            <a:ext cx="6542215" cy="5888736"/>
          </a:xfrm>
          <a:prstGeom prst="rect">
            <a:avLst/>
          </a:prstGeom>
        </p:spPr>
      </p:pic>
      <p:cxnSp>
        <p:nvCxnSpPr>
          <p:cNvPr id="6" name="Straight Arrow Connector 5">
            <a:extLst>
              <a:ext uri="{FF2B5EF4-FFF2-40B4-BE49-F238E27FC236}">
                <a16:creationId xmlns:a16="http://schemas.microsoft.com/office/drawing/2014/main" id="{425B413F-9555-4FE2-A7A6-435078591476}"/>
              </a:ext>
            </a:extLst>
          </p:cNvPr>
          <p:cNvCxnSpPr/>
          <p:nvPr/>
        </p:nvCxnSpPr>
        <p:spPr>
          <a:xfrm flipV="1">
            <a:off x="566737" y="1519238"/>
            <a:ext cx="3869530" cy="11905"/>
          </a:xfrm>
          <a:prstGeom prst="straightConnector1">
            <a:avLst/>
          </a:prstGeom>
          <a:ln w="28575">
            <a:solidFill>
              <a:srgbClr val="008998"/>
            </a:solidFill>
          </a:ln>
        </p:spPr>
        <p:style>
          <a:lnRef idx="3">
            <a:schemeClr val="accent1"/>
          </a:lnRef>
          <a:fillRef idx="0">
            <a:schemeClr val="accent1"/>
          </a:fillRef>
          <a:effectRef idx="2">
            <a:schemeClr val="accent1"/>
          </a:effectRef>
          <a:fontRef idx="minor">
            <a:schemeClr val="tx1"/>
          </a:fontRef>
        </p:style>
      </p:cxnSp>
      <p:pic>
        <p:nvPicPr>
          <p:cNvPr id="7" name="Graphic 7" descr="Email with solid fill">
            <a:extLst>
              <a:ext uri="{FF2B5EF4-FFF2-40B4-BE49-F238E27FC236}">
                <a16:creationId xmlns:a16="http://schemas.microsoft.com/office/drawing/2014/main" id="{DFF6EBC2-2AA4-40CA-BD9A-8D4AC6DFF6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2455" y="721518"/>
            <a:ext cx="676276" cy="688182"/>
          </a:xfrm>
          <a:prstGeom prst="rect">
            <a:avLst/>
          </a:prstGeom>
        </p:spPr>
      </p:pic>
    </p:spTree>
    <p:extLst>
      <p:ext uri="{BB962C8B-B14F-4D97-AF65-F5344CB8AC3E}">
        <p14:creationId xmlns:p14="http://schemas.microsoft.com/office/powerpoint/2010/main" val="620563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4" name="Picture 4" descr="Graphical user interface, text, website&#10;&#10;Description automatically generated">
            <a:extLst>
              <a:ext uri="{FF2B5EF4-FFF2-40B4-BE49-F238E27FC236}">
                <a16:creationId xmlns:a16="http://schemas.microsoft.com/office/drawing/2014/main" id="{61FB8986-80C0-494E-8DEB-2C00CAF5CBC9}"/>
              </a:ext>
            </a:extLst>
          </p:cNvPr>
          <p:cNvPicPr>
            <a:picLocks noGrp="1" noChangeAspect="1"/>
          </p:cNvPicPr>
          <p:nvPr>
            <p:ph idx="1"/>
          </p:nvPr>
        </p:nvPicPr>
        <p:blipFill>
          <a:blip r:embed="rId2"/>
          <a:stretch>
            <a:fillRect/>
          </a:stretch>
        </p:blipFill>
        <p:spPr>
          <a:xfrm>
            <a:off x="1354666" y="643466"/>
            <a:ext cx="9482667" cy="5571067"/>
          </a:xfrm>
          <a:prstGeom prst="rect">
            <a:avLst/>
          </a:prstGeom>
        </p:spPr>
      </p:pic>
    </p:spTree>
    <p:extLst>
      <p:ext uri="{BB962C8B-B14F-4D97-AF65-F5344CB8AC3E}">
        <p14:creationId xmlns:p14="http://schemas.microsoft.com/office/powerpoint/2010/main" val="161256496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5BA108D048D54C94321FC32E877AB6" ma:contentTypeVersion="12" ma:contentTypeDescription="Create a new document." ma:contentTypeScope="" ma:versionID="59e3fc03369273eba5602e0ed3753195">
  <xsd:schema xmlns:xsd="http://www.w3.org/2001/XMLSchema" xmlns:xs="http://www.w3.org/2001/XMLSchema" xmlns:p="http://schemas.microsoft.com/office/2006/metadata/properties" xmlns:ns2="c0296a61-e284-40f1-bce3-9979ca9d4c75" xmlns:ns3="f68b3755-2db9-41d4-88ce-e0cf2a61b51d" targetNamespace="http://schemas.microsoft.com/office/2006/metadata/properties" ma:root="true" ma:fieldsID="c3213601ff4d5685ec399218a0ac33b1" ns2:_="" ns3:_="">
    <xsd:import namespace="c0296a61-e284-40f1-bce3-9979ca9d4c75"/>
    <xsd:import namespace="f68b3755-2db9-41d4-88ce-e0cf2a61b51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296a61-e284-40f1-bce3-9979ca9d4c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68b3755-2db9-41d4-88ce-e0cf2a61b51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f68b3755-2db9-41d4-88ce-e0cf2a61b51d">
      <UserInfo>
        <DisplayName>Shauna McLaughlin</DisplayName>
        <AccountId>13</AccountId>
        <AccountType/>
      </UserInfo>
      <UserInfo>
        <DisplayName>Dennis Small</DisplayName>
        <AccountId>15</AccountId>
        <AccountType/>
      </UserInfo>
      <UserInfo>
        <DisplayName>Den Small</DisplayName>
        <AccountId>31</AccountId>
        <AccountType/>
      </UserInfo>
      <UserInfo>
        <DisplayName>Dom Puller</DisplayName>
        <AccountId>10</AccountId>
        <AccountType/>
      </UserInfo>
      <UserInfo>
        <DisplayName>Jiell Richardson</DisplayName>
        <AccountId>44</AccountId>
        <AccountType/>
      </UserInfo>
    </SharedWithUsers>
  </documentManagement>
</p:properties>
</file>

<file path=customXml/itemProps1.xml><?xml version="1.0" encoding="utf-8"?>
<ds:datastoreItem xmlns:ds="http://schemas.openxmlformats.org/officeDocument/2006/customXml" ds:itemID="{62EE3026-10F7-4670-B94E-E0F20A8BF45A}">
  <ds:schemaRefs>
    <ds:schemaRef ds:uri="c0296a61-e284-40f1-bce3-9979ca9d4c75"/>
    <ds:schemaRef ds:uri="f68b3755-2db9-41d4-88ce-e0cf2a61b51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7145A6E-91A4-498D-A28E-5B0BA9D13D6E}">
  <ds:schemaRefs>
    <ds:schemaRef ds:uri="http://schemas.microsoft.com/sharepoint/v3/contenttype/forms"/>
  </ds:schemaRefs>
</ds:datastoreItem>
</file>

<file path=customXml/itemProps3.xml><?xml version="1.0" encoding="utf-8"?>
<ds:datastoreItem xmlns:ds="http://schemas.openxmlformats.org/officeDocument/2006/customXml" ds:itemID="{207F5BCC-4BB9-41A6-856B-27044ED7F34D}">
  <ds:schemaRefs>
    <ds:schemaRef ds:uri="f68b3755-2db9-41d4-88ce-e0cf2a61b51d"/>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43</Slides>
  <Notes>7</Notes>
  <HiddenSlides>1</HiddenSlides>
  <ScaleCrop>false</ScaleCrop>
  <HeadingPairs>
    <vt:vector size="4" baseType="variant">
      <vt:variant>
        <vt:lpstr>Theme</vt:lpstr>
      </vt:variant>
      <vt:variant>
        <vt:i4>2</vt:i4>
      </vt:variant>
      <vt:variant>
        <vt:lpstr>Slide Titles</vt:lpstr>
      </vt:variant>
      <vt:variant>
        <vt:i4>43</vt:i4>
      </vt:variant>
    </vt:vector>
  </HeadingPairs>
  <TitlesOfParts>
    <vt:vector size="45" baseType="lpstr">
      <vt:lpstr>Office Theme</vt:lpstr>
      <vt:lpstr>Office Theme</vt:lpstr>
      <vt:lpstr>PowerPoint Presentation</vt:lpstr>
      <vt:lpstr>Local Health IT CoP</vt:lpstr>
      <vt:lpstr>Local Health IT CoP</vt:lpstr>
      <vt:lpstr>PowerPoint Presentation</vt:lpstr>
      <vt:lpstr>PowerPoint Presentation</vt:lpstr>
      <vt:lpstr>PowerPoint Presentation</vt:lpstr>
      <vt:lpstr>PowerPoint Presentation</vt:lpstr>
      <vt:lpstr>Simply send an email to: Naccho-lhit@connectedcommunity.org</vt:lpstr>
      <vt:lpstr>PowerPoint Presentation</vt:lpstr>
      <vt:lpstr>Harris County</vt:lpstr>
      <vt:lpstr>PowerPoint Presentation</vt:lpstr>
      <vt:lpstr>PowerPoint Presentation</vt:lpstr>
      <vt:lpstr>PowerPoint Presentation</vt:lpstr>
      <vt:lpstr>PowerPoint Presentation</vt:lpstr>
      <vt:lpstr>PowerPoint Presentation</vt:lpstr>
      <vt:lpstr>PowerPoint Presentation</vt:lpstr>
      <vt:lpstr>Harris County</vt:lpstr>
      <vt:lpstr>Sedgwick County</vt:lpstr>
      <vt:lpstr>Sedgwick County</vt:lpstr>
      <vt:lpstr>Orange County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Rural and Frontier  Department Project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Rural and Frontier Department Project</vt:lpstr>
      <vt:lpstr>PowerPoint Presentation</vt:lpstr>
      <vt:lpstr>Your Stories</vt:lpstr>
      <vt:lpstr>Accessing Virtual Communities</vt:lpstr>
      <vt:lpstr>Next Meeting</vt:lpstr>
      <vt:lpstr>Questions or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3</cp:revision>
  <dcterms:created xsi:type="dcterms:W3CDTF">2013-07-15T20:26:40Z</dcterms:created>
  <dcterms:modified xsi:type="dcterms:W3CDTF">2021-08-26T17:37:05Z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horIds_UIVersion_512">
    <vt:lpwstr>14</vt:lpwstr>
  </property>
  <property fmtid="{D5CDD505-2E9C-101B-9397-08002B2CF9AE}" pid="3" name="ContentTypeId">
    <vt:lpwstr>0x010100795BA108D048D54C94321FC32E877AB6</vt:lpwstr>
  </property>
  <property fmtid="{D5CDD505-2E9C-101B-9397-08002B2CF9AE}" pid="4" name="AuthorIds_UIVersion_3072">
    <vt:lpwstr>14</vt:lpwstr>
  </property>
  <property fmtid="{D5CDD505-2E9C-101B-9397-08002B2CF9AE}" pid="5" name="AuthorIds_UIVersion_9728">
    <vt:lpwstr>14</vt:lpwstr>
  </property>
</Properties>
</file>