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4" r:id="rId5"/>
    <p:sldId id="283" r:id="rId6"/>
    <p:sldId id="271" r:id="rId7"/>
    <p:sldId id="287" r:id="rId8"/>
    <p:sldId id="288" r:id="rId9"/>
    <p:sldId id="289" r:id="rId10"/>
    <p:sldId id="291" r:id="rId11"/>
    <p:sldId id="292" r:id="rId12"/>
    <p:sldId id="28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600"/>
    <a:srgbClr val="F77F00"/>
    <a:srgbClr val="F78F1C"/>
    <a:srgbClr val="F26841"/>
    <a:srgbClr val="D57D18"/>
    <a:srgbClr val="00A0AF"/>
    <a:srgbClr val="00828E"/>
    <a:srgbClr val="008182"/>
    <a:srgbClr val="7CCFE0"/>
    <a:srgbClr val="FA6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2" autoAdjust="0"/>
    <p:restoredTop sz="64277" autoAdjust="0"/>
  </p:normalViewPr>
  <p:slideViewPr>
    <p:cSldViewPr snapToGrid="0">
      <p:cViewPr varScale="1">
        <p:scale>
          <a:sx n="113" d="100"/>
          <a:sy n="113" d="100"/>
        </p:scale>
        <p:origin x="77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E01D039F-52A4-4456-B74F-B05EB6295D69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37B1E85-34A4-4C5A-A082-8B699300D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8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9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3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8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4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2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74E9E7E5-6E8A-29C6-ADA8-389FFBBB9986}"/>
              </a:ext>
            </a:extLst>
          </p:cNvPr>
          <p:cNvSpPr/>
          <p:nvPr userDrawn="1"/>
        </p:nvSpPr>
        <p:spPr>
          <a:xfrm>
            <a:off x="0" y="1587084"/>
            <a:ext cx="6446352" cy="5270916"/>
          </a:xfrm>
          <a:custGeom>
            <a:avLst/>
            <a:gdLst>
              <a:gd name="connsiteX0" fmla="*/ 2632493 w 6446352"/>
              <a:gd name="connsiteY0" fmla="*/ 0 h 5270916"/>
              <a:gd name="connsiteX1" fmla="*/ 6446352 w 6446352"/>
              <a:gd name="connsiteY1" fmla="*/ 3813859 h 5270916"/>
              <a:gd name="connsiteX2" fmla="*/ 6274889 w 6446352"/>
              <a:gd name="connsiteY2" fmla="*/ 4947984 h 5270916"/>
              <a:gd name="connsiteX3" fmla="*/ 6156694 w 6446352"/>
              <a:gd name="connsiteY3" fmla="*/ 5270916 h 5270916"/>
              <a:gd name="connsiteX4" fmla="*/ 0 w 6446352"/>
              <a:gd name="connsiteY4" fmla="*/ 5270916 h 5270916"/>
              <a:gd name="connsiteX5" fmla="*/ 0 w 6446352"/>
              <a:gd name="connsiteY5" fmla="*/ 1058603 h 5270916"/>
              <a:gd name="connsiteX6" fmla="*/ 206525 w 6446352"/>
              <a:gd name="connsiteY6" fmla="*/ 870900 h 5270916"/>
              <a:gd name="connsiteX7" fmla="*/ 2632493 w 6446352"/>
              <a:gd name="connsiteY7" fmla="*/ 0 h 527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352" h="5270916">
                <a:moveTo>
                  <a:pt x="2632493" y="0"/>
                </a:moveTo>
                <a:cubicBezTo>
                  <a:pt x="4738829" y="0"/>
                  <a:pt x="6446352" y="1707523"/>
                  <a:pt x="6446352" y="3813859"/>
                </a:cubicBezTo>
                <a:cubicBezTo>
                  <a:pt x="6446352" y="4208797"/>
                  <a:pt x="6386322" y="4589715"/>
                  <a:pt x="6274889" y="4947984"/>
                </a:cubicBezTo>
                <a:lnTo>
                  <a:pt x="6156694" y="5270916"/>
                </a:lnTo>
                <a:lnTo>
                  <a:pt x="0" y="5270916"/>
                </a:lnTo>
                <a:lnTo>
                  <a:pt x="0" y="1058603"/>
                </a:lnTo>
                <a:lnTo>
                  <a:pt x="206525" y="870900"/>
                </a:lnTo>
                <a:cubicBezTo>
                  <a:pt x="865784" y="326831"/>
                  <a:pt x="1710971" y="0"/>
                  <a:pt x="2632493" y="0"/>
                </a:cubicBezTo>
                <a:close/>
              </a:path>
            </a:pathLst>
          </a:cu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76740-39B8-5A8D-376F-ECF6530785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82" y="4399301"/>
            <a:ext cx="3181384" cy="17432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146"/>
              </a:srgbClr>
            </a:outerShdw>
          </a:effectLst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D16316ED-5055-E296-0E37-FB17A40E237B}"/>
              </a:ext>
            </a:extLst>
          </p:cNvPr>
          <p:cNvSpPr>
            <a:spLocks noChangeAspect="1"/>
          </p:cNvSpPr>
          <p:nvPr userDrawn="1"/>
        </p:nvSpPr>
        <p:spPr>
          <a:xfrm>
            <a:off x="-980456" y="1587083"/>
            <a:ext cx="7175170" cy="7498080"/>
          </a:xfrm>
          <a:custGeom>
            <a:avLst/>
            <a:gdLst>
              <a:gd name="connsiteX0" fmla="*/ 1958904 w 7175170"/>
              <a:gd name="connsiteY0" fmla="*/ 7197687 h 7498080"/>
              <a:gd name="connsiteX1" fmla="*/ 4898200 w 7175170"/>
              <a:gd name="connsiteY1" fmla="*/ 7197687 h 7498080"/>
              <a:gd name="connsiteX2" fmla="*/ 4885426 w 7175170"/>
              <a:gd name="connsiteY2" fmla="*/ 7203462 h 7498080"/>
              <a:gd name="connsiteX3" fmla="*/ 3426130 w 7175170"/>
              <a:gd name="connsiteY3" fmla="*/ 7498080 h 7498080"/>
              <a:gd name="connsiteX4" fmla="*/ 2104855 w 7175170"/>
              <a:gd name="connsiteY4" fmla="*/ 7258619 h 7498080"/>
              <a:gd name="connsiteX5" fmla="*/ 0 w 7175170"/>
              <a:gd name="connsiteY5" fmla="*/ 5270916 h 7498080"/>
              <a:gd name="connsiteX6" fmla="*/ 294656 w 7175170"/>
              <a:gd name="connsiteY6" fmla="*/ 5270916 h 7498080"/>
              <a:gd name="connsiteX7" fmla="*/ 294656 w 7175170"/>
              <a:gd name="connsiteY7" fmla="*/ 5810027 h 7498080"/>
              <a:gd name="connsiteX8" fmla="*/ 168167 w 7175170"/>
              <a:gd name="connsiteY8" fmla="*/ 5605329 h 7498080"/>
              <a:gd name="connsiteX9" fmla="*/ 46786 w 7175170"/>
              <a:gd name="connsiteY9" fmla="*/ 5374404 h 7498080"/>
              <a:gd name="connsiteX10" fmla="*/ 3426130 w 7175170"/>
              <a:gd name="connsiteY10" fmla="*/ 0 h 7498080"/>
              <a:gd name="connsiteX11" fmla="*/ 7175170 w 7175170"/>
              <a:gd name="connsiteY11" fmla="*/ 3749040 h 7498080"/>
              <a:gd name="connsiteX12" fmla="*/ 6880552 w 7175170"/>
              <a:gd name="connsiteY12" fmla="*/ 5208336 h 7498080"/>
              <a:gd name="connsiteX13" fmla="*/ 6850406 w 7175170"/>
              <a:gd name="connsiteY13" fmla="*/ 5270916 h 7498080"/>
              <a:gd name="connsiteX14" fmla="*/ 858456 w 7175170"/>
              <a:gd name="connsiteY14" fmla="*/ 5270916 h 7498080"/>
              <a:gd name="connsiteX15" fmla="*/ 858456 w 7175170"/>
              <a:gd name="connsiteY15" fmla="*/ 1022362 h 7498080"/>
              <a:gd name="connsiteX16" fmla="*/ 1041392 w 7175170"/>
              <a:gd name="connsiteY16" fmla="*/ 856099 h 7498080"/>
              <a:gd name="connsiteX17" fmla="*/ 3426130 w 7175170"/>
              <a:gd name="connsiteY17" fmla="*/ 0 h 74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75170" h="7498080">
                <a:moveTo>
                  <a:pt x="1958904" y="7197687"/>
                </a:moveTo>
                <a:lnTo>
                  <a:pt x="4898200" y="7197687"/>
                </a:lnTo>
                <a:lnTo>
                  <a:pt x="4885426" y="7203462"/>
                </a:lnTo>
                <a:cubicBezTo>
                  <a:pt x="4436897" y="7393174"/>
                  <a:pt x="3943765" y="7498080"/>
                  <a:pt x="3426130" y="7498080"/>
                </a:cubicBezTo>
                <a:cubicBezTo>
                  <a:pt x="2961068" y="7498080"/>
                  <a:pt x="2515784" y="7413401"/>
                  <a:pt x="2104855" y="7258619"/>
                </a:cubicBezTo>
                <a:close/>
                <a:moveTo>
                  <a:pt x="0" y="5270916"/>
                </a:moveTo>
                <a:lnTo>
                  <a:pt x="294656" y="5270916"/>
                </a:lnTo>
                <a:lnTo>
                  <a:pt x="294656" y="5810027"/>
                </a:lnTo>
                <a:lnTo>
                  <a:pt x="168167" y="5605329"/>
                </a:lnTo>
                <a:cubicBezTo>
                  <a:pt x="125127" y="5529953"/>
                  <a:pt x="84628" y="5452939"/>
                  <a:pt x="46786" y="5374404"/>
                </a:cubicBezTo>
                <a:close/>
                <a:moveTo>
                  <a:pt x="3426130" y="0"/>
                </a:moveTo>
                <a:cubicBezTo>
                  <a:pt x="5496668" y="0"/>
                  <a:pt x="7175170" y="1678502"/>
                  <a:pt x="7175170" y="3749040"/>
                </a:cubicBezTo>
                <a:cubicBezTo>
                  <a:pt x="7175170" y="4266675"/>
                  <a:pt x="7070264" y="4759807"/>
                  <a:pt x="6880552" y="5208336"/>
                </a:cubicBezTo>
                <a:lnTo>
                  <a:pt x="6850406" y="5270916"/>
                </a:lnTo>
                <a:lnTo>
                  <a:pt x="858456" y="5270916"/>
                </a:lnTo>
                <a:lnTo>
                  <a:pt x="858456" y="1022362"/>
                </a:lnTo>
                <a:lnTo>
                  <a:pt x="1041392" y="856099"/>
                </a:lnTo>
                <a:cubicBezTo>
                  <a:pt x="1689447" y="321276"/>
                  <a:pt x="2520270" y="0"/>
                  <a:pt x="3426130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 l="13415" t="-24390" r="-13415" b="243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2771" y="276166"/>
            <a:ext cx="11430000" cy="1373070"/>
          </a:xfrm>
        </p:spPr>
        <p:txBody>
          <a:bodyPr>
            <a:normAutofit/>
          </a:bodyPr>
          <a:lstStyle>
            <a:lvl1pPr algn="r">
              <a:defRPr sz="5400">
                <a:solidFill>
                  <a:srgbClr val="F78F1C"/>
                </a:solidFill>
              </a:defRPr>
            </a:lvl1pPr>
          </a:lstStyle>
          <a:p>
            <a:r>
              <a:rPr lang="en-US" sz="4800" dirty="0">
                <a:latin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14257" y="2109551"/>
            <a:ext cx="6618514" cy="1798420"/>
          </a:xfrm>
        </p:spPr>
        <p:txBody>
          <a:bodyPr/>
          <a:lstStyle>
            <a:lvl1pPr algn="r">
              <a:defRPr>
                <a:solidFill>
                  <a:srgbClr val="00A0A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83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0AA3A231-0822-CBAB-F1FF-ECBA66B1BC5D}"/>
              </a:ext>
            </a:extLst>
          </p:cNvPr>
          <p:cNvSpPr/>
          <p:nvPr userDrawn="1"/>
        </p:nvSpPr>
        <p:spPr>
          <a:xfrm>
            <a:off x="0" y="6127071"/>
            <a:ext cx="11966713" cy="567118"/>
          </a:xfrm>
          <a:custGeom>
            <a:avLst/>
            <a:gdLst>
              <a:gd name="connsiteX0" fmla="*/ 11316044 w 11568545"/>
              <a:gd name="connsiteY0" fmla="*/ 290 h 567118"/>
              <a:gd name="connsiteX1" fmla="*/ 11316044 w 11568545"/>
              <a:gd name="connsiteY1" fmla="*/ 567118 h 567118"/>
              <a:gd name="connsiteX2" fmla="*/ 0 w 11568545"/>
              <a:gd name="connsiteY2" fmla="*/ 560348 h 567118"/>
              <a:gd name="connsiteX3" fmla="*/ 0 w 11568545"/>
              <a:gd name="connsiteY3" fmla="*/ 6764 h 56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8545" h="567118">
                <a:moveTo>
                  <a:pt x="11316044" y="290"/>
                </a:moveTo>
                <a:cubicBezTo>
                  <a:pt x="11664121" y="-14749"/>
                  <a:pt x="11641108" y="558935"/>
                  <a:pt x="11316044" y="567118"/>
                </a:cubicBezTo>
                <a:lnTo>
                  <a:pt x="0" y="560348"/>
                </a:lnTo>
                <a:lnTo>
                  <a:pt x="0" y="6764"/>
                </a:lnTo>
                <a:close/>
              </a:path>
            </a:pathLst>
          </a:custGeom>
          <a:gradFill>
            <a:gsLst>
              <a:gs pos="9000">
                <a:srgbClr val="00828E"/>
              </a:gs>
              <a:gs pos="100000">
                <a:srgbClr val="00A0AF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F35546-0645-B4CF-106D-0C37E15C3F78}"/>
              </a:ext>
            </a:extLst>
          </p:cNvPr>
          <p:cNvSpPr/>
          <p:nvPr userDrawn="1"/>
        </p:nvSpPr>
        <p:spPr>
          <a:xfrm>
            <a:off x="0" y="226707"/>
            <a:ext cx="12192000" cy="1091292"/>
          </a:xfrm>
          <a:prstGeom prst="rect">
            <a:avLst/>
          </a:prstGeom>
          <a:gradFill>
            <a:gsLst>
              <a:gs pos="9000">
                <a:srgbClr val="F77600"/>
              </a:gs>
              <a:gs pos="100000">
                <a:srgbClr val="F78F1C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1008" y="6356350"/>
            <a:ext cx="2030392" cy="365125"/>
          </a:xfrm>
        </p:spPr>
        <p:txBody>
          <a:bodyPr/>
          <a:lstStyle/>
          <a:p>
            <a:fld id="{42A24830-8569-456B-BFAB-55022A06B194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9024-31DC-4851-9F85-91E91F71B5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0321" y="1655659"/>
            <a:ext cx="10888224" cy="428053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108525" y="6189967"/>
            <a:ext cx="77643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FA19E01-6FA7-4F2D-BD5B-0499F6E6E2C4}" type="slidenum">
              <a:rPr lang="en-US" sz="2000" b="0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2000" b="0" i="0" baseline="0" dirty="0">
              <a:solidFill>
                <a:schemeClr val="bg1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80321" y="237061"/>
            <a:ext cx="10888224" cy="108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971BAC-9D4D-5B8B-3AF9-707926DAE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21" y="6214320"/>
            <a:ext cx="742079" cy="4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0AA3A231-0822-CBAB-F1FF-ECBA66B1BC5D}"/>
              </a:ext>
            </a:extLst>
          </p:cNvPr>
          <p:cNvSpPr/>
          <p:nvPr userDrawn="1"/>
        </p:nvSpPr>
        <p:spPr>
          <a:xfrm>
            <a:off x="0" y="6127071"/>
            <a:ext cx="11966713" cy="567118"/>
          </a:xfrm>
          <a:custGeom>
            <a:avLst/>
            <a:gdLst>
              <a:gd name="connsiteX0" fmla="*/ 11316044 w 11568545"/>
              <a:gd name="connsiteY0" fmla="*/ 290 h 567118"/>
              <a:gd name="connsiteX1" fmla="*/ 11316044 w 11568545"/>
              <a:gd name="connsiteY1" fmla="*/ 567118 h 567118"/>
              <a:gd name="connsiteX2" fmla="*/ 0 w 11568545"/>
              <a:gd name="connsiteY2" fmla="*/ 560348 h 567118"/>
              <a:gd name="connsiteX3" fmla="*/ 0 w 11568545"/>
              <a:gd name="connsiteY3" fmla="*/ 6764 h 56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8545" h="567118">
                <a:moveTo>
                  <a:pt x="11316044" y="290"/>
                </a:moveTo>
                <a:cubicBezTo>
                  <a:pt x="11664121" y="-14749"/>
                  <a:pt x="11641108" y="558935"/>
                  <a:pt x="11316044" y="567118"/>
                </a:cubicBezTo>
                <a:lnTo>
                  <a:pt x="0" y="560348"/>
                </a:lnTo>
                <a:lnTo>
                  <a:pt x="0" y="6764"/>
                </a:lnTo>
                <a:close/>
              </a:path>
            </a:pathLst>
          </a:custGeom>
          <a:gradFill>
            <a:gsLst>
              <a:gs pos="9000">
                <a:srgbClr val="00828E"/>
              </a:gs>
              <a:gs pos="100000">
                <a:srgbClr val="00A0AF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1008" y="6356350"/>
            <a:ext cx="2030392" cy="365125"/>
          </a:xfrm>
        </p:spPr>
        <p:txBody>
          <a:bodyPr/>
          <a:lstStyle/>
          <a:p>
            <a:fld id="{42A24830-8569-456B-BFAB-55022A06B194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9024-31DC-4851-9F85-91E91F71B5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108525" y="6189967"/>
            <a:ext cx="77643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FA19E01-6FA7-4F2D-BD5B-0499F6E6E2C4}" type="slidenum">
              <a:rPr lang="en-US" sz="2000" b="0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2000" b="0" i="0" baseline="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971BAC-9D4D-5B8B-3AF9-707926DAE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21" y="6214320"/>
            <a:ext cx="742079" cy="4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4830-8569-456B-BFAB-55022A06B194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9024-31DC-4851-9F85-91E91F71B5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5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range.floridahealth.gov/about-us/expanded-alerts-2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hris.Collinge@flhealth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0A647-E07B-0096-5317-7F8F86B20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Florida Department of Health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06FCD8-9FB9-0073-4037-E4E4EB9D3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Using Microsoft Bookings and Forms for Monkeypox vaccinations. </a:t>
            </a:r>
          </a:p>
        </p:txBody>
      </p:sp>
    </p:spTree>
    <p:extLst>
      <p:ext uri="{BB962C8B-B14F-4D97-AF65-F5344CB8AC3E}">
        <p14:creationId xmlns:p14="http://schemas.microsoft.com/office/powerpoint/2010/main" val="152762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4EBD42-C2F0-5AD1-7294-84ECD29DE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Christopher (Chris) P. Collinge, MBA</a:t>
            </a:r>
          </a:p>
          <a:p>
            <a:r>
              <a:rPr lang="en-US" dirty="0"/>
              <a:t>Data Center Director </a:t>
            </a:r>
          </a:p>
          <a:p>
            <a:r>
              <a:rPr lang="en-US" dirty="0"/>
              <a:t>Regional IT Director for Seminole, Flagler, Putnam, Orange and Volusia county health departments.</a:t>
            </a:r>
          </a:p>
          <a:p>
            <a:r>
              <a:rPr lang="en-US" dirty="0"/>
              <a:t>Florida Department of Health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Am </a:t>
            </a:r>
          </a:p>
        </p:txBody>
      </p:sp>
    </p:spTree>
    <p:extLst>
      <p:ext uri="{BB962C8B-B14F-4D97-AF65-F5344CB8AC3E}">
        <p14:creationId xmlns:p14="http://schemas.microsoft.com/office/powerpoint/2010/main" val="310700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81511-8476-5955-FE34-A98EC51E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Worked in Information Technology for 30+ years.</a:t>
            </a:r>
          </a:p>
          <a:p>
            <a:endParaRPr lang="en-US" dirty="0"/>
          </a:p>
          <a:p>
            <a:r>
              <a:rPr lang="en-US" dirty="0"/>
              <a:t>Worked for Department of Health for the past 25+ years.</a:t>
            </a:r>
          </a:p>
          <a:p>
            <a:endParaRPr lang="en-US" dirty="0"/>
          </a:p>
          <a:p>
            <a:r>
              <a:rPr lang="en-US" dirty="0"/>
              <a:t>Department IT Director and interim IT Director since 2006.</a:t>
            </a:r>
          </a:p>
          <a:p>
            <a:endParaRPr lang="en-US" dirty="0"/>
          </a:p>
          <a:p>
            <a:r>
              <a:rPr lang="en-US" dirty="0"/>
              <a:t>Regional IT Director since June of 2020.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little about me.</a:t>
            </a:r>
          </a:p>
        </p:txBody>
      </p:sp>
    </p:spTree>
    <p:extLst>
      <p:ext uri="{BB962C8B-B14F-4D97-AF65-F5344CB8AC3E}">
        <p14:creationId xmlns:p14="http://schemas.microsoft.com/office/powerpoint/2010/main" val="122847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81511-8476-5955-FE34-A98EC51E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Florida Department of Health in Orange County has received numerus calls from the public asking for monkeypox vaccinations.</a:t>
            </a:r>
          </a:p>
          <a:p>
            <a:endParaRPr lang="en-US" dirty="0"/>
          </a:p>
          <a:p>
            <a:r>
              <a:rPr lang="en-US" dirty="0"/>
              <a:t>Tracking of monkeypox in the news is a daily event with numbers growing all over the state, especially in larger cities.</a:t>
            </a:r>
          </a:p>
          <a:p>
            <a:endParaRPr lang="en-US" dirty="0"/>
          </a:p>
          <a:p>
            <a:r>
              <a:rPr lang="en-US" dirty="0"/>
              <a:t>Senior Leadership needs a solution now on how we can filter out those who are recommended for the vaccination and also schedule them online for appointments. 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MonkeyPox</a:t>
            </a:r>
            <a:r>
              <a:rPr lang="en-US" dirty="0"/>
              <a:t> becomes the virus of the month.</a:t>
            </a:r>
          </a:p>
        </p:txBody>
      </p:sp>
    </p:spTree>
    <p:extLst>
      <p:ext uri="{BB962C8B-B14F-4D97-AF65-F5344CB8AC3E}">
        <p14:creationId xmlns:p14="http://schemas.microsoft.com/office/powerpoint/2010/main" val="296225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81511-8476-5955-FE34-A98EC51E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Constantly in the news for when the public can get an appointment for these vaccines. </a:t>
            </a:r>
          </a:p>
          <a:p>
            <a:endParaRPr lang="en-US" dirty="0"/>
          </a:p>
          <a:p>
            <a:r>
              <a:rPr lang="en-US" dirty="0"/>
              <a:t>Leadership urgency: “We need a solution for the public to get this vaccine.”</a:t>
            </a:r>
          </a:p>
          <a:p>
            <a:endParaRPr lang="en-US" dirty="0"/>
          </a:p>
          <a:p>
            <a:r>
              <a:rPr lang="en-US" dirty="0"/>
              <a:t>Using what resources that we have locally, how can we filter out our population using CDC recommendations for who is recommended for the vaccine?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Finding the solution fast!</a:t>
            </a:r>
          </a:p>
        </p:txBody>
      </p:sp>
    </p:spTree>
    <p:extLst>
      <p:ext uri="{BB962C8B-B14F-4D97-AF65-F5344CB8AC3E}">
        <p14:creationId xmlns:p14="http://schemas.microsoft.com/office/powerpoint/2010/main" val="181128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81511-8476-5955-FE34-A98EC51E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Department of Health is a state agency and has a subscription for Office 365.This includes Microsoft Bookings and Microsoft Forms.</a:t>
            </a:r>
          </a:p>
          <a:p>
            <a:endParaRPr lang="en-US" dirty="0"/>
          </a:p>
          <a:p>
            <a:r>
              <a:rPr lang="en-US" dirty="0"/>
              <a:t>We can use forms as a filter and Bookings for scheduling the appointment. 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Finding the solution fast!</a:t>
            </a:r>
          </a:p>
        </p:txBody>
      </p:sp>
    </p:spTree>
    <p:extLst>
      <p:ext uri="{BB962C8B-B14F-4D97-AF65-F5344CB8AC3E}">
        <p14:creationId xmlns:p14="http://schemas.microsoft.com/office/powerpoint/2010/main" val="421678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81511-8476-5955-FE34-A98EC51E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Forms to be used to filter clients to ensure that CDC recommendations are being met.</a:t>
            </a:r>
          </a:p>
          <a:p>
            <a:r>
              <a:rPr lang="en-US" dirty="0"/>
              <a:t>These groups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Known contacts who are identified by the public health via case investigation, contact tracing, and risk exposure assessments.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Laboratory workers who perform diagnostic testing for monkeypox and members of designated health care worker response teams designated by appropriate public health authorities.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Those who identify as gay or bisexual men, or other men who have sex with men.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Criteria</a:t>
            </a:r>
          </a:p>
        </p:txBody>
      </p:sp>
    </p:spTree>
    <p:extLst>
      <p:ext uri="{BB962C8B-B14F-4D97-AF65-F5344CB8AC3E}">
        <p14:creationId xmlns:p14="http://schemas.microsoft.com/office/powerpoint/2010/main" val="172456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26FF7F-75EC-4EAF-8A05-B12328EA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Department of Health in Orange County Monkeypox Vaccine information page.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35494-8C88-4674-9A85-CE892671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</a:t>
            </a:r>
          </a:p>
        </p:txBody>
      </p:sp>
    </p:spTree>
    <p:extLst>
      <p:ext uri="{BB962C8B-B14F-4D97-AF65-F5344CB8AC3E}">
        <p14:creationId xmlns:p14="http://schemas.microsoft.com/office/powerpoint/2010/main" val="57212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C602B0-EF62-15BF-F7A6-A842FDE4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765" y="1820634"/>
            <a:ext cx="7916913" cy="3675794"/>
          </a:xfrm>
        </p:spPr>
        <p:txBody>
          <a:bodyPr/>
          <a:lstStyle/>
          <a:p>
            <a:r>
              <a:rPr lang="en-US" dirty="0"/>
              <a:t>Christopher (Chris) P. Collinge, MBA</a:t>
            </a:r>
          </a:p>
          <a:p>
            <a:r>
              <a:rPr lang="en-US" dirty="0"/>
              <a:t>Region 5 Information Technology	</a:t>
            </a:r>
          </a:p>
          <a:p>
            <a:r>
              <a:rPr lang="en-US" dirty="0"/>
              <a:t>Department of Health in Orange County</a:t>
            </a:r>
          </a:p>
          <a:p>
            <a:r>
              <a:rPr lang="en-US" dirty="0">
                <a:hlinkClick r:id="rId2"/>
              </a:rPr>
              <a:t>Chris.Collinge@flhealth.gov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8711CA-4886-A901-3495-A257D844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45366-0FBB-62F0-DCCB-934F0FE05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21" y="1820634"/>
            <a:ext cx="2546850" cy="29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R Presentation 2018-2019 House Health Care October 2017" id="{1B430638-5FF5-467E-BDE4-07FE6A413B85}" vid="{B1C51724-9329-4282-970F-F210334DD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b3755-2db9-41d4-88ce-e0cf2a61b51d">
      <UserInfo>
        <DisplayName>Wachira, Mary M</DisplayName>
        <AccountId>7102</AccountId>
        <AccountType/>
      </UserInfo>
    </SharedWithUsers>
    <_ip_UnifiedCompliancePolicyUIAction xmlns="http://schemas.microsoft.com/sharepoint/v3" xsi:nil="true"/>
    <lcf76f155ced4ddcb4097134ff3c332f xmlns="c0296a61-e284-40f1-bce3-9979ca9d4c75">
      <Terms xmlns="http://schemas.microsoft.com/office/infopath/2007/PartnerControls"/>
    </lcf76f155ced4ddcb4097134ff3c332f>
    <_ip_UnifiedCompliancePolicyProperties xmlns="http://schemas.microsoft.com/sharepoint/v3" xsi:nil="true"/>
    <TaxCatchAll xmlns="f68b3755-2db9-41d4-88ce-e0cf2a61b51d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BA108D048D54C94321FC32E877AB6" ma:contentTypeVersion="18" ma:contentTypeDescription="Create a new document." ma:contentTypeScope="" ma:versionID="6fea38b8adf00339f8a9f55213bd8ca8">
  <xsd:schema xmlns:xsd="http://www.w3.org/2001/XMLSchema" xmlns:xs="http://www.w3.org/2001/XMLSchema" xmlns:p="http://schemas.microsoft.com/office/2006/metadata/properties" xmlns:ns1="http://schemas.microsoft.com/sharepoint/v3" xmlns:ns2="c0296a61-e284-40f1-bce3-9979ca9d4c75" xmlns:ns3="f68b3755-2db9-41d4-88ce-e0cf2a61b51d" targetNamespace="http://schemas.microsoft.com/office/2006/metadata/properties" ma:root="true" ma:fieldsID="5de73a90c72832a36eef34f1aac6f6db" ns1:_="" ns2:_="" ns3:_="">
    <xsd:import namespace="http://schemas.microsoft.com/sharepoint/v3"/>
    <xsd:import namespace="c0296a61-e284-40f1-bce3-9979ca9d4c75"/>
    <xsd:import namespace="f68b3755-2db9-41d4-88ce-e0cf2a61b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96a61-e284-40f1-bce3-9979ca9d4c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4c5ea74-d56c-488c-8f42-661e14919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b3755-2db9-41d4-88ce-e0cf2a61b5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5d7bb01-e758-4b9c-82bd-e172250b5c80}" ma:internalName="TaxCatchAll" ma:showField="CatchAllData" ma:web="f68b3755-2db9-41d4-88ce-e0cf2a61b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77DC1F-5DBD-4DD5-B036-381D66BEB518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f68b3755-2db9-41d4-88ce-e0cf2a61b51d"/>
    <ds:schemaRef ds:uri="c0296a61-e284-40f1-bce3-9979ca9d4c7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5F5522-9C9E-4373-9706-AE416C1249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E365B-E01D-4DF2-9A13-10BF828E1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296a61-e284-40f1-bce3-9979ca9d4c75"/>
    <ds:schemaRef ds:uri="f68b3755-2db9-41d4-88ce-e0cf2a61b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LBR Presentation 2018-2019 House Health Care October 2017</Template>
  <TotalTime>22968</TotalTime>
  <Words>413</Words>
  <Application>Microsoft Office PowerPoint</Application>
  <PresentationFormat>Widescreen</PresentationFormat>
  <Paragraphs>52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Trebuchet MS</vt:lpstr>
      <vt:lpstr>Office Theme</vt:lpstr>
      <vt:lpstr>Florida Department of Health</vt:lpstr>
      <vt:lpstr>Who I Am </vt:lpstr>
      <vt:lpstr>Just A little about me.</vt:lpstr>
      <vt:lpstr>MonkeyPox becomes the virus of the month.</vt:lpstr>
      <vt:lpstr>Finding the solution fast!</vt:lpstr>
      <vt:lpstr>Finding the solution fast!</vt:lpstr>
      <vt:lpstr>The Criteria</vt:lpstr>
      <vt:lpstr>How it works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2018-2019 Legislative Budget Request &amp; Schedule VIII-B</dc:title>
  <dc:creator>Gentle, Ty</dc:creator>
  <cp:lastModifiedBy>Angie McPherson</cp:lastModifiedBy>
  <cp:revision>161</cp:revision>
  <cp:lastPrinted>2019-09-12T13:58:16Z</cp:lastPrinted>
  <dcterms:created xsi:type="dcterms:W3CDTF">2017-10-03T17:39:10Z</dcterms:created>
  <dcterms:modified xsi:type="dcterms:W3CDTF">2023-01-12T21:25:30Z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0x010100795BA108D048D54C94321FC32E877AB6</vt:lpwstr>
  </property>
</Properties>
</file>