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sldIdLst>
    <p:sldId id="271" r:id="rId5"/>
    <p:sldId id="257" r:id="rId6"/>
    <p:sldId id="259" r:id="rId7"/>
    <p:sldId id="340" r:id="rId8"/>
    <p:sldId id="343" r:id="rId9"/>
    <p:sldId id="344" r:id="rId10"/>
    <p:sldId id="345" r:id="rId11"/>
    <p:sldId id="346" r:id="rId12"/>
    <p:sldId id="347" r:id="rId13"/>
    <p:sldId id="348" r:id="rId14"/>
    <p:sldId id="349" r:id="rId15"/>
    <p:sldId id="350" r:id="rId16"/>
    <p:sldId id="289" r:id="rId17"/>
    <p:sldId id="333" r:id="rId18"/>
    <p:sldId id="342" r:id="rId19"/>
    <p:sldId id="341" r:id="rId20"/>
    <p:sldId id="351" r:id="rId21"/>
    <p:sldId id="315" r:id="rId22"/>
    <p:sldId id="270"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CAD27-EF3E-FB36-658E-04E42F3061E8}" v="89" dt="2020-08-10T20:30:20.222"/>
    <p1510:client id="{6C8C6E55-345F-C3EB-3D02-7A292FC33823}" v="355" dt="2020-08-07T20:02:13.507"/>
    <p1510:client id="{9D490E55-7F96-4265-6DF3-3D9A25C95EE3}" v="482" dt="2020-08-11T18:44:39.794"/>
    <p1510:client id="{D822A19B-36CC-CF07-D07C-539876066E0F}" v="223" dt="2020-08-10T21:08:36.852"/>
    <p1510:client id="{F2063774-5540-5F99-E39C-24336337D8C1}" v="120" dt="2019-08-22T16:48:57.697"/>
    <p1510:client id="{F4BD6EEB-0D94-DCE3-3E53-B80E07919BA7}" v="2" dt="2020-08-11T14:55:00.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165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597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987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025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669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251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0752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87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528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645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192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068642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hyperlink" Target="https://technofaq.org/posts/2019/04/3-secrets-of-managing-remote-teams-of-software-develope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hyperlink" Target="https://en.wikipedia.org/wiki/COVID-19_app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pr.org/2020/08/11/901219090/californias-public-health-director-abruptly-leaves-her-position" TargetMode="External"/><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4_sne72Zv9c&amp;feature=youtu.be"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mcpherson@naccho.or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1A33D9-3DF5-4BB4-9B5B-5042EC801AF5}"/>
              </a:ext>
            </a:extLst>
          </p:cNvPr>
          <p:cNvSpPr txBox="1"/>
          <p:nvPr/>
        </p:nvSpPr>
        <p:spPr>
          <a:xfrm>
            <a:off x="579120" y="61874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3" name="TextBox 2">
            <a:extLst>
              <a:ext uri="{FF2B5EF4-FFF2-40B4-BE49-F238E27FC236}">
                <a16:creationId xmlns:a16="http://schemas.microsoft.com/office/drawing/2014/main" id="{87D1B664-884C-4D45-88EC-CA78667F087C}"/>
              </a:ext>
            </a:extLst>
          </p:cNvPr>
          <p:cNvSpPr txBox="1"/>
          <p:nvPr/>
        </p:nvSpPr>
        <p:spPr>
          <a:xfrm>
            <a:off x="1051984" y="5592234"/>
            <a:ext cx="63309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This meeting will begin at 2pm ET. </a:t>
            </a:r>
            <a:endParaRPr lang="en-US" sz="2400" b="1">
              <a:cs typeface="Calibri"/>
            </a:endParaRPr>
          </a:p>
        </p:txBody>
      </p:sp>
    </p:spTree>
    <p:extLst>
      <p:ext uri="{BB962C8B-B14F-4D97-AF65-F5344CB8AC3E}">
        <p14:creationId xmlns:p14="http://schemas.microsoft.com/office/powerpoint/2010/main" val="425409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picture containing drawing&#10;&#10;Description automatically generated">
            <a:extLst>
              <a:ext uri="{FF2B5EF4-FFF2-40B4-BE49-F238E27FC236}">
                <a16:creationId xmlns:a16="http://schemas.microsoft.com/office/drawing/2014/main" id="{3DEA51C3-3A82-44DF-ACB6-EB25779A8E7C}"/>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35309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screenshot of a cell phone&#10;&#10;Description automatically generated">
            <a:extLst>
              <a:ext uri="{FF2B5EF4-FFF2-40B4-BE49-F238E27FC236}">
                <a16:creationId xmlns:a16="http://schemas.microsoft.com/office/drawing/2014/main" id="{D38230D0-4829-47A6-B182-02EBBE16E9DB}"/>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304062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close up of a logo&#10;&#10;Description automatically generated">
            <a:extLst>
              <a:ext uri="{FF2B5EF4-FFF2-40B4-BE49-F238E27FC236}">
                <a16:creationId xmlns:a16="http://schemas.microsoft.com/office/drawing/2014/main" id="{6624B51A-5FD6-4940-B04E-30D2D5ADAC1D}"/>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68917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764949" y="3499076"/>
            <a:ext cx="6053558" cy="2424774"/>
          </a:xfrm>
        </p:spPr>
        <p:txBody>
          <a:bodyPr vert="horz" lIns="91440" tIns="45720" rIns="91440" bIns="45720" rtlCol="0" anchor="ctr">
            <a:normAutofit/>
          </a:bodyPr>
          <a:lstStyle/>
          <a:p>
            <a:r>
              <a:rPr lang="en-US" b="1" kern="1200">
                <a:solidFill>
                  <a:srgbClr val="FFFFFF"/>
                </a:solidFill>
                <a:latin typeface="+mj-lt"/>
                <a:ea typeface="+mj-ea"/>
                <a:cs typeface="+mj-cs"/>
              </a:rPr>
              <a:t>Discussion</a:t>
            </a:r>
            <a:endParaRPr lang="en-US" kern="1200">
              <a:solidFill>
                <a:srgbClr val="FFFFFF"/>
              </a:solidFill>
              <a:latin typeface="+mj-lt"/>
              <a:ea typeface="+mj-ea"/>
              <a:cs typeface="+mj-cs"/>
            </a:endParaRPr>
          </a:p>
        </p:txBody>
      </p:sp>
      <p:sp>
        <p:nvSpPr>
          <p:cNvPr id="10" name="Freeform: Shape 13">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4215161" y="356187"/>
            <a:ext cx="2878409" cy="1792281"/>
          </a:xfrm>
        </p:spPr>
        <p:txBody>
          <a:bodyPr vert="horz" lIns="91440" tIns="45720" rIns="91440" bIns="45720" rtlCol="0" anchor="ctr">
            <a:normAutofit/>
          </a:bodyPr>
          <a:lstStyle/>
          <a:p>
            <a:endParaRPr lang="en-US" sz="2000"/>
          </a:p>
          <a:p>
            <a:endParaRPr lang="en-US" sz="2000"/>
          </a:p>
        </p:txBody>
      </p:sp>
      <p:sp>
        <p:nvSpPr>
          <p:cNvPr id="20" name="Freeform: Shape 19">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8386139" y="3143438"/>
            <a:ext cx="3474621" cy="27804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What can we learn from each other to better leverage data? </a:t>
            </a:r>
          </a:p>
          <a:p>
            <a:r>
              <a:rPr lang="en-US" sz="2000"/>
              <a:t>What are other lessons from NACCHO Annual?</a:t>
            </a:r>
          </a:p>
          <a:p>
            <a:endParaRPr lang="en-US" sz="2000"/>
          </a:p>
        </p:txBody>
      </p:sp>
      <p:sp>
        <p:nvSpPr>
          <p:cNvPr id="7" name="TextBox 6">
            <a:extLst>
              <a:ext uri="{FF2B5EF4-FFF2-40B4-BE49-F238E27FC236}">
                <a16:creationId xmlns:a16="http://schemas.microsoft.com/office/drawing/2014/main" id="{4DEA346A-AA2F-4548-B692-6493EF96AC57}"/>
              </a:ext>
            </a:extLst>
          </p:cNvPr>
          <p:cNvSpPr txBox="1"/>
          <p:nvPr/>
        </p:nvSpPr>
        <p:spPr>
          <a:xfrm>
            <a:off x="1066800" y="5381625"/>
            <a:ext cx="2743200" cy="317500"/>
          </a:xfrm>
          <a:prstGeom prst="rect">
            <a:avLst/>
          </a:prstGeom>
        </p:spPr>
        <p:txBody>
          <a:bodyPr anchor="t">
            <a:normAutofit fontScale="92500" lnSpcReduction="20000"/>
          </a:bodyPr>
          <a:lstStyle/>
          <a:p>
            <a:endParaRPr lang="en-US">
              <a:cs typeface="Calibri"/>
            </a:endParaRPr>
          </a:p>
        </p:txBody>
      </p:sp>
      <p:sp>
        <p:nvSpPr>
          <p:cNvPr id="11" name="Content Placeholder 2">
            <a:extLst>
              <a:ext uri="{FF2B5EF4-FFF2-40B4-BE49-F238E27FC236}">
                <a16:creationId xmlns:a16="http://schemas.microsoft.com/office/drawing/2014/main" id="{6B095955-2981-4ADA-84C0-787C21ACD02E}"/>
              </a:ext>
            </a:extLst>
          </p:cNvPr>
          <p:cNvSpPr txBox="1">
            <a:spLocks/>
          </p:cNvSpPr>
          <p:nvPr/>
        </p:nvSpPr>
        <p:spPr>
          <a:xfrm>
            <a:off x="4009523" y="-226947"/>
            <a:ext cx="3474621" cy="27804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How many of you are using ESRI or have a team using ESRI?</a:t>
            </a:r>
            <a:endParaRPr lang="en-US"/>
          </a:p>
        </p:txBody>
      </p:sp>
    </p:spTree>
    <p:extLst>
      <p:ext uri="{BB962C8B-B14F-4D97-AF65-F5344CB8AC3E}">
        <p14:creationId xmlns:p14="http://schemas.microsoft.com/office/powerpoint/2010/main" val="253710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Your Stories</a:t>
            </a:r>
            <a:endParaRPr lang="en-US"/>
          </a:p>
        </p:txBody>
      </p:sp>
      <p:sp>
        <p:nvSpPr>
          <p:cNvPr id="5" name="Text Placeholder 4">
            <a:extLst>
              <a:ext uri="{FF2B5EF4-FFF2-40B4-BE49-F238E27FC236}">
                <a16:creationId xmlns:a16="http://schemas.microsoft.com/office/drawing/2014/main" id="{C241A4F1-E5D8-4F90-988A-DA16770BB856}"/>
              </a:ext>
            </a:extLst>
          </p:cNvPr>
          <p:cNvSpPr>
            <a:spLocks noGrp="1"/>
          </p:cNvSpPr>
          <p:nvPr>
            <p:ph type="body" idx="1"/>
          </p:nvPr>
        </p:nvSpPr>
        <p:spPr>
          <a:xfrm>
            <a:off x="839788" y="1538923"/>
            <a:ext cx="5157787" cy="630872"/>
          </a:xfrm>
        </p:spPr>
        <p:txBody>
          <a:bodyPr/>
          <a:lstStyle/>
          <a:p>
            <a:pPr algn="ctr"/>
            <a:r>
              <a:rPr lang="en-US">
                <a:cs typeface="Calibri"/>
              </a:rPr>
              <a:t>Questions from the Community</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sz="half" idx="2"/>
          </p:nvPr>
        </p:nvSpPr>
        <p:spPr>
          <a:xfrm>
            <a:off x="839788" y="2566035"/>
            <a:ext cx="5157787" cy="3623628"/>
          </a:xfrm>
        </p:spPr>
        <p:txBody>
          <a:bodyPr vert="horz" lIns="91440" tIns="45720" rIns="91440" bIns="45720" rtlCol="0" anchor="t">
            <a:noAutofit/>
          </a:bodyPr>
          <a:lstStyle/>
          <a:p>
            <a:pPr marL="0" indent="0">
              <a:buNone/>
            </a:pPr>
            <a:r>
              <a:rPr lang="en-US" i="1">
                <a:ea typeface="+mn-lt"/>
                <a:cs typeface="+mn-lt"/>
              </a:rPr>
              <a:t>"</a:t>
            </a:r>
            <a:r>
              <a:rPr lang="en-US">
                <a:ea typeface="+mn-lt"/>
                <a:cs typeface="+mn-lt"/>
              </a:rPr>
              <a:t>What are some of your biggest challenges / successes in moving to a remote workforce?"</a:t>
            </a:r>
            <a:endParaRPr lang="en-US"/>
          </a:p>
          <a:p>
            <a:pPr marL="0" indent="0">
              <a:buNone/>
            </a:pPr>
            <a:endParaRPr lang="en-US">
              <a:ea typeface="+mn-lt"/>
              <a:cs typeface="+mn-lt"/>
            </a:endParaRPr>
          </a:p>
          <a:p>
            <a:pPr marL="0" indent="0">
              <a:buNone/>
            </a:pPr>
            <a:r>
              <a:rPr lang="en-US" b="1">
                <a:ea typeface="+mn-lt"/>
                <a:cs typeface="+mn-lt"/>
              </a:rPr>
              <a:t>What did you experience while making the move to remote? Did your LHD stay onsite?</a:t>
            </a:r>
          </a:p>
        </p:txBody>
      </p:sp>
      <p:pic>
        <p:nvPicPr>
          <p:cNvPr id="4" name="Picture 5" descr="A young boy using a computer sitting on top of a table&#10;&#10;Description automatically generated">
            <a:extLst>
              <a:ext uri="{FF2B5EF4-FFF2-40B4-BE49-F238E27FC236}">
                <a16:creationId xmlns:a16="http://schemas.microsoft.com/office/drawing/2014/main" id="{D6D2EA48-CBB2-4C6F-87A2-9AD7D083EC6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65630" y="2570333"/>
            <a:ext cx="5312508" cy="2997101"/>
          </a:xfrm>
          <a:prstGeom prst="rect">
            <a:avLst/>
          </a:prstGeom>
        </p:spPr>
      </p:pic>
    </p:spTree>
    <p:extLst>
      <p:ext uri="{BB962C8B-B14F-4D97-AF65-F5344CB8AC3E}">
        <p14:creationId xmlns:p14="http://schemas.microsoft.com/office/powerpoint/2010/main" val="150512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Your Stories</a:t>
            </a:r>
            <a:endParaRPr lang="en-US"/>
          </a:p>
        </p:txBody>
      </p:sp>
      <p:sp>
        <p:nvSpPr>
          <p:cNvPr id="5" name="Text Placeholder 4">
            <a:extLst>
              <a:ext uri="{FF2B5EF4-FFF2-40B4-BE49-F238E27FC236}">
                <a16:creationId xmlns:a16="http://schemas.microsoft.com/office/drawing/2014/main" id="{C241A4F1-E5D8-4F90-988A-DA16770BB856}"/>
              </a:ext>
            </a:extLst>
          </p:cNvPr>
          <p:cNvSpPr>
            <a:spLocks noGrp="1"/>
          </p:cNvSpPr>
          <p:nvPr>
            <p:ph type="body" idx="1"/>
          </p:nvPr>
        </p:nvSpPr>
        <p:spPr>
          <a:xfrm>
            <a:off x="839788" y="1538923"/>
            <a:ext cx="5157787" cy="630872"/>
          </a:xfrm>
        </p:spPr>
        <p:txBody>
          <a:bodyPr/>
          <a:lstStyle/>
          <a:p>
            <a:pPr algn="ctr"/>
            <a:r>
              <a:rPr lang="en-US">
                <a:cs typeface="Calibri"/>
              </a:rPr>
              <a:t>Questions from the Community</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sz="half" idx="2"/>
          </p:nvPr>
        </p:nvSpPr>
        <p:spPr>
          <a:xfrm>
            <a:off x="839788" y="2566035"/>
            <a:ext cx="5157787" cy="3623628"/>
          </a:xfrm>
        </p:spPr>
        <p:txBody>
          <a:bodyPr vert="horz" lIns="91440" tIns="45720" rIns="91440" bIns="45720" rtlCol="0" anchor="t">
            <a:noAutofit/>
          </a:bodyPr>
          <a:lstStyle/>
          <a:p>
            <a:pPr marL="0" indent="0">
              <a:buNone/>
            </a:pPr>
            <a:r>
              <a:rPr lang="en-US" i="1">
                <a:ea typeface="+mn-lt"/>
                <a:cs typeface="+mn-lt"/>
              </a:rPr>
              <a:t>"</a:t>
            </a:r>
            <a:r>
              <a:rPr lang="en-US">
                <a:ea typeface="+mn-lt"/>
                <a:cs typeface="+mn-lt"/>
              </a:rPr>
              <a:t>What successes have agencies found with Contact Tracing and using technology to make it successful. Currently, our staff calls people and uses pen and paper to capture results.  I am assuming someone found a better way.  😊"</a:t>
            </a:r>
            <a:endParaRPr lang="en-US"/>
          </a:p>
          <a:p>
            <a:pPr marL="0" indent="0">
              <a:buNone/>
            </a:pPr>
            <a:endParaRPr lang="en-US">
              <a:ea typeface="+mn-lt"/>
              <a:cs typeface="+mn-lt"/>
            </a:endParaRPr>
          </a:p>
          <a:p>
            <a:pPr marL="0" indent="0">
              <a:buNone/>
            </a:pPr>
            <a:endParaRPr lang="en-US" b="1">
              <a:ea typeface="+mn-lt"/>
              <a:cs typeface="+mn-lt"/>
            </a:endParaRPr>
          </a:p>
        </p:txBody>
      </p:sp>
      <p:pic>
        <p:nvPicPr>
          <p:cNvPr id="12" name="Picture 12" descr="A close up of text on a white background&#10;&#10;Description automatically generated">
            <a:extLst>
              <a:ext uri="{FF2B5EF4-FFF2-40B4-BE49-F238E27FC236}">
                <a16:creationId xmlns:a16="http://schemas.microsoft.com/office/drawing/2014/main" id="{037A55C1-B4F8-4DD7-8343-6B6BDED5B18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99554" y="1626089"/>
            <a:ext cx="5371122" cy="5159130"/>
          </a:xfrm>
          <a:prstGeom prst="rect">
            <a:avLst/>
          </a:prstGeom>
        </p:spPr>
      </p:pic>
    </p:spTree>
    <p:extLst>
      <p:ext uri="{BB962C8B-B14F-4D97-AF65-F5344CB8AC3E}">
        <p14:creationId xmlns:p14="http://schemas.microsoft.com/office/powerpoint/2010/main" val="350096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Recent News</a:t>
            </a:r>
            <a:endParaRPr lang="en-US"/>
          </a:p>
        </p:txBody>
      </p:sp>
      <p:sp>
        <p:nvSpPr>
          <p:cNvPr id="5" name="Text Placeholder 4">
            <a:extLst>
              <a:ext uri="{FF2B5EF4-FFF2-40B4-BE49-F238E27FC236}">
                <a16:creationId xmlns:a16="http://schemas.microsoft.com/office/drawing/2014/main" id="{C241A4F1-E5D8-4F90-988A-DA16770BB856}"/>
              </a:ext>
            </a:extLst>
          </p:cNvPr>
          <p:cNvSpPr>
            <a:spLocks noGrp="1"/>
          </p:cNvSpPr>
          <p:nvPr>
            <p:ph type="body" idx="1"/>
          </p:nvPr>
        </p:nvSpPr>
        <p:spPr>
          <a:xfrm>
            <a:off x="839788" y="1714769"/>
            <a:ext cx="11351478" cy="1461255"/>
          </a:xfrm>
        </p:spPr>
        <p:txBody>
          <a:bodyPr>
            <a:normAutofit/>
          </a:bodyPr>
          <a:lstStyle/>
          <a:p>
            <a:r>
              <a:rPr lang="en-US">
                <a:cs typeface="Calibri"/>
              </a:rPr>
              <a:t>From NPR Morning Edition: </a:t>
            </a:r>
            <a:r>
              <a:rPr lang="en-US" b="0">
                <a:ea typeface="+mn-lt"/>
                <a:cs typeface="+mn-lt"/>
                <a:hlinkClick r:id="rId3"/>
              </a:rPr>
              <a:t>https://www.npr.org/2020/08/11/901219090/californias-public-health-director-abruptly-leaves-her-position</a:t>
            </a:r>
            <a:r>
              <a:rPr lang="en-US" b="0">
                <a:ea typeface="+mn-lt"/>
                <a:cs typeface="+mn-lt"/>
              </a:rPr>
              <a:t> </a:t>
            </a:r>
            <a:endParaRPr lang="en-US">
              <a:cs typeface="Calibri"/>
            </a:endParaRPr>
          </a:p>
          <a:p>
            <a:pPr algn="ctr"/>
            <a:r>
              <a:rPr lang="en-US" b="0">
                <a:ea typeface="+mn-lt"/>
                <a:cs typeface="+mn-lt"/>
              </a:rPr>
              <a:t>  </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sz="half" idx="2"/>
          </p:nvPr>
        </p:nvSpPr>
        <p:spPr>
          <a:xfrm>
            <a:off x="947250" y="3269420"/>
            <a:ext cx="10286633" cy="2568552"/>
          </a:xfrm>
        </p:spPr>
        <p:txBody>
          <a:bodyPr vert="horz" lIns="91440" tIns="45720" rIns="91440" bIns="45720" rtlCol="0" anchor="t">
            <a:noAutofit/>
          </a:bodyPr>
          <a:lstStyle/>
          <a:p>
            <a:pPr marL="0" indent="0">
              <a:buNone/>
            </a:pPr>
            <a:r>
              <a:rPr lang="en-US">
                <a:ea typeface="+mn-lt"/>
                <a:cs typeface="+mn-lt"/>
              </a:rPr>
              <a:t>"The fact that we’re still faxing pieces of paper left, right, and center. And we literally have health departments where the fax machines can’t keep up with the reports that are coming in [...] And the fact that the CDC has been neutered and disappeared."</a:t>
            </a:r>
            <a:br>
              <a:rPr lang="en-US">
                <a:ea typeface="+mn-lt"/>
                <a:cs typeface="+mn-lt"/>
              </a:rPr>
            </a:br>
            <a:br>
              <a:rPr lang="en-US">
                <a:ea typeface="+mn-lt"/>
                <a:cs typeface="+mn-lt"/>
              </a:rPr>
            </a:br>
            <a:r>
              <a:rPr lang="en-US">
                <a:ea typeface="+mn-lt"/>
                <a:cs typeface="+mn-lt"/>
              </a:rPr>
              <a:t> - Dr. Arthur Reingold, UC Berkeley School of Public Health </a:t>
            </a:r>
            <a:endParaRPr lang="en-US"/>
          </a:p>
        </p:txBody>
      </p:sp>
    </p:spTree>
    <p:extLst>
      <p:ext uri="{BB962C8B-B14F-4D97-AF65-F5344CB8AC3E}">
        <p14:creationId xmlns:p14="http://schemas.microsoft.com/office/powerpoint/2010/main" val="4056250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b="1" kern="1200">
                <a:solidFill>
                  <a:schemeClr val="bg1"/>
                </a:solidFill>
                <a:latin typeface="+mj-lt"/>
                <a:ea typeface="+mj-ea"/>
                <a:cs typeface="+mj-cs"/>
              </a:rPr>
              <a:t>Recent News</a:t>
            </a:r>
            <a:endParaRPr lang="en-US" sz="3600" kern="1200">
              <a:solidFill>
                <a:schemeClr val="bg1"/>
              </a:solidFill>
              <a:latin typeface="+mj-lt"/>
              <a:ea typeface="+mj-ea"/>
              <a:cs typeface="+mj-cs"/>
            </a:endParaRPr>
          </a:p>
        </p:txBody>
      </p:sp>
      <p:cxnSp>
        <p:nvCxnSpPr>
          <p:cNvPr id="24" name="Straight Connector 23">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C241A4F1-E5D8-4F90-988A-DA16770BB856}"/>
              </a:ext>
            </a:extLst>
          </p:cNvPr>
          <p:cNvSpPr>
            <a:spLocks noGrp="1"/>
          </p:cNvSpPr>
          <p:nvPr>
            <p:ph type="body" idx="1"/>
          </p:nvPr>
        </p:nvSpPr>
        <p:spPr>
          <a:xfrm>
            <a:off x="593610" y="2121763"/>
            <a:ext cx="3801026" cy="1455261"/>
          </a:xfrm>
        </p:spPr>
        <p:txBody>
          <a:bodyPr vert="horz" lIns="91440" tIns="45720" rIns="91440" bIns="45720" rtlCol="0">
            <a:normAutofit/>
          </a:bodyPr>
          <a:lstStyle/>
          <a:p>
            <a:r>
              <a:rPr lang="en-US" sz="2000">
                <a:solidFill>
                  <a:schemeClr val="bg1"/>
                </a:solidFill>
              </a:rPr>
              <a:t>Chris Collinge interviewed for "Leading During Crisis": </a:t>
            </a:r>
            <a:br>
              <a:rPr lang="en-US" sz="2000" dirty="0"/>
            </a:br>
            <a:r>
              <a:rPr lang="en-US" sz="2000" b="0" dirty="0">
                <a:solidFill>
                  <a:schemeClr val="bg1"/>
                </a:solidFill>
                <a:hlinkClick r:id="rId2">
                  <a:extLst>
                    <a:ext uri="{A12FA001-AC4F-418D-AE19-62706E023703}">
                      <ahyp:hlinkClr xmlns:ahyp="http://schemas.microsoft.com/office/drawing/2018/hyperlinkcolor" val="tx"/>
                    </a:ext>
                  </a:extLst>
                </a:hlinkClick>
              </a:rPr>
              <a:t>https://www.youtube.com/watch?v=4_sne72Zv9c&amp;feature=youtu.be</a:t>
            </a:r>
            <a:endParaRPr lang="en-US" sz="2000" dirty="0">
              <a:solidFill>
                <a:schemeClr val="bg1"/>
              </a:solidFill>
              <a:cs typeface="Calibri" panose="020F0502020204030204"/>
            </a:endParaRPr>
          </a:p>
        </p:txBody>
      </p:sp>
      <p:pic>
        <p:nvPicPr>
          <p:cNvPr id="10" name="Picture 10" descr="A person in glasses looking at the camera&#10;&#10;Description automatically generated">
            <a:extLst>
              <a:ext uri="{FF2B5EF4-FFF2-40B4-BE49-F238E27FC236}">
                <a16:creationId xmlns:a16="http://schemas.microsoft.com/office/drawing/2014/main" id="{B6419279-6EB3-4FB1-A8BA-48D488D07FD5}"/>
              </a:ext>
            </a:extLst>
          </p:cNvPr>
          <p:cNvPicPr>
            <a:picLocks noGrp="1" noChangeAspect="1"/>
          </p:cNvPicPr>
          <p:nvPr>
            <p:ph sz="half" idx="2"/>
          </p:nvPr>
        </p:nvPicPr>
        <p:blipFill rotWithShape="1">
          <a:blip r:embed="rId3"/>
          <a:srcRect r="3770" b="2"/>
          <a:stretch/>
        </p:blipFill>
        <p:spPr>
          <a:xfrm>
            <a:off x="5110716" y="1431890"/>
            <a:ext cx="6596652" cy="3838771"/>
          </a:xfrm>
          <a:prstGeom prst="rect">
            <a:avLst/>
          </a:prstGeom>
        </p:spPr>
      </p:pic>
    </p:spTree>
    <p:extLst>
      <p:ext uri="{BB962C8B-B14F-4D97-AF65-F5344CB8AC3E}">
        <p14:creationId xmlns:p14="http://schemas.microsoft.com/office/powerpoint/2010/main" val="187905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Preparedness Summit 2020</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sz="half" idx="2"/>
          </p:nvPr>
        </p:nvSpPr>
        <p:spPr>
          <a:xfrm>
            <a:off x="1894865" y="4537855"/>
            <a:ext cx="9329248" cy="1612730"/>
          </a:xfrm>
        </p:spPr>
        <p:txBody>
          <a:bodyPr vert="horz" lIns="91440" tIns="45720" rIns="91440" bIns="45720" rtlCol="0" anchor="t">
            <a:noAutofit/>
          </a:bodyPr>
          <a:lstStyle/>
          <a:p>
            <a:pPr marL="0" indent="0">
              <a:buNone/>
            </a:pPr>
            <a:endParaRPr lang="en-US">
              <a:ea typeface="+mn-lt"/>
              <a:cs typeface="+mn-lt"/>
            </a:endParaRPr>
          </a:p>
          <a:p>
            <a:r>
              <a:rPr lang="en-US">
                <a:ea typeface="+mn-lt"/>
                <a:cs typeface="+mn-lt"/>
              </a:rPr>
              <a:t>Taking place August 25-27</a:t>
            </a:r>
          </a:p>
          <a:p>
            <a:r>
              <a:rPr lang="en-US">
                <a:ea typeface="+mn-lt"/>
                <a:cs typeface="+mn-lt"/>
              </a:rPr>
              <a:t>There</a:t>
            </a:r>
            <a:r>
              <a:rPr lang="en-US">
                <a:cs typeface="Calibri"/>
              </a:rPr>
              <a:t> will be a track for </a:t>
            </a:r>
            <a:r>
              <a:rPr lang="en-US" dirty="0">
                <a:cs typeface="Calibri"/>
              </a:rPr>
              <a:t>Enhancing</a:t>
            </a:r>
            <a:r>
              <a:rPr lang="en-US">
                <a:cs typeface="Calibri"/>
              </a:rPr>
              <a:t> Public Health, Healthcare, and Emergency Management Systems</a:t>
            </a:r>
            <a:endParaRPr lang="en-US"/>
          </a:p>
        </p:txBody>
      </p:sp>
      <p:pic>
        <p:nvPicPr>
          <p:cNvPr id="4" name="Picture 6">
            <a:extLst>
              <a:ext uri="{FF2B5EF4-FFF2-40B4-BE49-F238E27FC236}">
                <a16:creationId xmlns:a16="http://schemas.microsoft.com/office/drawing/2014/main" id="{6F1DCDF4-D397-4338-8883-2ECC8BE4E4F5}"/>
              </a:ext>
            </a:extLst>
          </p:cNvPr>
          <p:cNvPicPr>
            <a:picLocks noChangeAspect="1"/>
          </p:cNvPicPr>
          <p:nvPr/>
        </p:nvPicPr>
        <p:blipFill>
          <a:blip r:embed="rId3"/>
          <a:stretch>
            <a:fillRect/>
          </a:stretch>
        </p:blipFill>
        <p:spPr>
          <a:xfrm>
            <a:off x="1678355" y="1812916"/>
            <a:ext cx="9054122" cy="2883992"/>
          </a:xfrm>
          <a:prstGeom prst="rect">
            <a:avLst/>
          </a:prstGeom>
        </p:spPr>
      </p:pic>
    </p:spTree>
    <p:extLst>
      <p:ext uri="{BB962C8B-B14F-4D97-AF65-F5344CB8AC3E}">
        <p14:creationId xmlns:p14="http://schemas.microsoft.com/office/powerpoint/2010/main" val="3580544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Next Meeting</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1046018" y="2088861"/>
            <a:ext cx="4500140" cy="43731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cs typeface="Calibri" panose="020F0502020204030204"/>
              </a:rPr>
              <a:t>We don't meet just to </a:t>
            </a:r>
            <a:r>
              <a:rPr lang="en-US" b="1" dirty="0">
                <a:cs typeface="Calibri" panose="020F0502020204030204"/>
              </a:rPr>
              <a:t>meet.</a:t>
            </a:r>
          </a:p>
          <a:p>
            <a:endParaRPr lang="en-US">
              <a:cs typeface="Calibri" panose="020F0502020204030204"/>
            </a:endParaRPr>
          </a:p>
          <a:p>
            <a:r>
              <a:rPr lang="en-US">
                <a:cs typeface="Calibri" panose="020F0502020204030204"/>
              </a:rPr>
              <a:t>What will be the most helpful for you right now?</a:t>
            </a:r>
            <a:endParaRPr lang="en-US"/>
          </a:p>
          <a:p>
            <a:r>
              <a:rPr lang="en-US">
                <a:cs typeface="Calibri" panose="020F0502020204030204"/>
              </a:rPr>
              <a:t>Can we connect you to experts or tools?</a:t>
            </a:r>
          </a:p>
          <a:p>
            <a:endParaRPr lang="en-US">
              <a:cs typeface="Calibri" panose="020F0502020204030204"/>
            </a:endParaRPr>
          </a:p>
        </p:txBody>
      </p:sp>
      <p:pic>
        <p:nvPicPr>
          <p:cNvPr id="4" name="Picture 5" descr="A close up of a device&#10;&#10;Description generated with high confidence">
            <a:extLst>
              <a:ext uri="{FF2B5EF4-FFF2-40B4-BE49-F238E27FC236}">
                <a16:creationId xmlns:a16="http://schemas.microsoft.com/office/drawing/2014/main" id="{9CFC1A85-7D69-464D-99FB-35615D477C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02280" y="1712302"/>
            <a:ext cx="6010846" cy="4517259"/>
          </a:xfrm>
          <a:prstGeom prst="rect">
            <a:avLst/>
          </a:prstGeom>
        </p:spPr>
      </p:pic>
    </p:spTree>
    <p:extLst>
      <p:ext uri="{BB962C8B-B14F-4D97-AF65-F5344CB8AC3E}">
        <p14:creationId xmlns:p14="http://schemas.microsoft.com/office/powerpoint/2010/main" val="2765561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rPr>
              <a:t>Local Health IT CoP</a:t>
            </a: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fontScale="92500" lnSpcReduction="10000"/>
          </a:bodyPr>
          <a:lstStyle/>
          <a:p>
            <a:pPr marL="0" indent="0" algn="ctr">
              <a:buNone/>
            </a:pPr>
            <a:r>
              <a:rPr lang="en-US" b="1">
                <a:cs typeface="Calibri" panose="020F0502020204030204"/>
              </a:rPr>
              <a:t>Agenda</a:t>
            </a:r>
          </a:p>
          <a:p>
            <a:pPr marL="0" indent="0" algn="ctr">
              <a:buNone/>
            </a:pPr>
            <a:r>
              <a:rPr lang="en-US" i="1">
                <a:cs typeface="Calibri" panose="020F0502020204030204"/>
              </a:rPr>
              <a:t>August 11, 2020</a:t>
            </a:r>
          </a:p>
          <a:p>
            <a:pPr marL="0" indent="0">
              <a:buNone/>
            </a:pPr>
            <a:endParaRPr lang="en-US"/>
          </a:p>
          <a:p>
            <a:r>
              <a:rPr lang="en-US"/>
              <a:t>Introductions</a:t>
            </a:r>
            <a:r>
              <a:rPr lang="en-US">
                <a:cs typeface="Calibri"/>
              </a:rPr>
              <a:t> and Discussion: What have you learned during COVID?</a:t>
            </a:r>
            <a:endParaRPr lang="en-US"/>
          </a:p>
          <a:p>
            <a:r>
              <a:rPr lang="en-US" u="sng"/>
              <a:t>Member:</a:t>
            </a:r>
            <a:r>
              <a:rPr lang="en-US"/>
              <a:t> Lessons from Jefferson McMillan-Wilhoit from Lake County</a:t>
            </a:r>
            <a:endParaRPr lang="en-US">
              <a:cs typeface="Calibri"/>
            </a:endParaRPr>
          </a:p>
          <a:p>
            <a:pPr lvl="1"/>
            <a:r>
              <a:rPr lang="en-US" i="1"/>
              <a:t>Discussion:</a:t>
            </a:r>
            <a:r>
              <a:rPr lang="en-US"/>
              <a:t> What can we learn from each other to better leverage data? What are other lessons from NACCHO Annual?</a:t>
            </a:r>
            <a:endParaRPr lang="en-US">
              <a:cs typeface="Calibri"/>
            </a:endParaRPr>
          </a:p>
          <a:p>
            <a:r>
              <a:rPr lang="en-US" u="sng"/>
              <a:t>Your Stories:</a:t>
            </a:r>
            <a:r>
              <a:rPr lang="en-US"/>
              <a:t> What are some of your biggest challenges / successes in moving to a remote workforce? Are there other issues you'd like to discuss with the group?</a:t>
            </a:r>
            <a:endParaRPr lang="en-US">
              <a:cs typeface="Calibri"/>
            </a:endParaRPr>
          </a:p>
          <a:p>
            <a:r>
              <a:rPr lang="en-US"/>
              <a:t>Other opportunities </a:t>
            </a:r>
            <a:endParaRPr lang="en-US">
              <a:cs typeface="Calibri"/>
            </a:endParaRPr>
          </a:p>
          <a:p>
            <a:pPr marL="0" indent="0">
              <a:buNone/>
            </a:pPr>
            <a:endParaRPr lang="en-US">
              <a:cs typeface="Calibri"/>
            </a:endParaRPr>
          </a:p>
          <a:p>
            <a:endParaRPr lang="en-US">
              <a:cs typeface="Calibri"/>
            </a:endParaRPr>
          </a:p>
        </p:txBody>
      </p:sp>
    </p:spTree>
    <p:extLst>
      <p:ext uri="{BB962C8B-B14F-4D97-AF65-F5344CB8AC3E}">
        <p14:creationId xmlns:p14="http://schemas.microsoft.com/office/powerpoint/2010/main" val="226122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Questions or Comments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935441" y="1821718"/>
            <a:ext cx="10450686" cy="47539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cs typeface="Calibri" panose="020F0502020204030204"/>
            </a:endParaRPr>
          </a:p>
          <a:p>
            <a:r>
              <a:rPr lang="en-US" sz="3200">
                <a:cs typeface="Calibri" panose="020F0502020204030204"/>
              </a:rPr>
              <a:t>Any questions or comments about this CoP? </a:t>
            </a:r>
            <a:endParaRPr lang="en-US" sz="3200" dirty="0">
              <a:cs typeface="Calibri" panose="020F0502020204030204"/>
            </a:endParaRPr>
          </a:p>
          <a:p>
            <a:r>
              <a:rPr lang="en-US" sz="3200">
                <a:cs typeface="Calibri" panose="020F0502020204030204"/>
              </a:rPr>
              <a:t>Any overall website feedback, etc?</a:t>
            </a:r>
          </a:p>
          <a:p>
            <a:r>
              <a:rPr lang="en-US" sz="3200">
                <a:cs typeface="Calibri" panose="020F0502020204030204"/>
              </a:rPr>
              <a:t>All additional comments and questions can be sent to </a:t>
            </a:r>
            <a:r>
              <a:rPr lang="en-US" sz="3200" dirty="0">
                <a:cs typeface="Calibri"/>
                <a:hlinkClick r:id="rId3"/>
              </a:rPr>
              <a:t>amcpherson@naccho.org</a:t>
            </a:r>
            <a:r>
              <a:rPr lang="en-US" sz="3200">
                <a:cs typeface="Calibri"/>
              </a:rPr>
              <a:t>. </a:t>
            </a:r>
          </a:p>
        </p:txBody>
      </p:sp>
      <p:sp>
        <p:nvSpPr>
          <p:cNvPr id="8" name="TextBox 7">
            <a:extLst>
              <a:ext uri="{FF2B5EF4-FFF2-40B4-BE49-F238E27FC236}">
                <a16:creationId xmlns:a16="http://schemas.microsoft.com/office/drawing/2014/main" id="{B1A741AD-5938-4DC6-B2F0-F38EA29F10F0}"/>
              </a:ext>
            </a:extLst>
          </p:cNvPr>
          <p:cNvSpPr txBox="1"/>
          <p:nvPr/>
        </p:nvSpPr>
        <p:spPr>
          <a:xfrm>
            <a:off x="3638380" y="1780198"/>
            <a:ext cx="27822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Tree>
    <p:extLst>
      <p:ext uri="{BB962C8B-B14F-4D97-AF65-F5344CB8AC3E}">
        <p14:creationId xmlns:p14="http://schemas.microsoft.com/office/powerpoint/2010/main" val="96637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594360" y="640263"/>
            <a:ext cx="3822192" cy="1344975"/>
          </a:xfrm>
        </p:spPr>
        <p:txBody>
          <a:bodyPr>
            <a:normAutofit/>
          </a:bodyPr>
          <a:lstStyle/>
          <a:p>
            <a:r>
              <a:rPr lang="en-US" sz="3600" b="1">
                <a:solidFill>
                  <a:schemeClr val="bg1"/>
                </a:solidFill>
              </a:rPr>
              <a:t>Introductions</a:t>
            </a:r>
            <a:endParaRPr lang="en-US" sz="3600">
              <a:solidFill>
                <a:schemeClr val="bg1"/>
              </a:solidFill>
            </a:endParaRPr>
          </a:p>
        </p:txBody>
      </p:sp>
      <p:cxnSp>
        <p:nvCxnSpPr>
          <p:cNvPr id="47" name="Straight Connector 46">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593610" y="2121763"/>
            <a:ext cx="3822192" cy="3773010"/>
          </a:xfrm>
        </p:spPr>
        <p:txBody>
          <a:bodyPr vert="horz" lIns="91440" tIns="45720" rIns="91440" bIns="45720" rtlCol="0">
            <a:normAutofit/>
          </a:bodyPr>
          <a:lstStyle/>
          <a:p>
            <a:r>
              <a:rPr lang="en-US" sz="2000">
                <a:solidFill>
                  <a:schemeClr val="bg1"/>
                </a:solidFill>
                <a:cs typeface="Calibri" panose="020F0502020204030204"/>
              </a:rPr>
              <a:t>Name</a:t>
            </a:r>
          </a:p>
          <a:p>
            <a:r>
              <a:rPr lang="en-US" sz="2000">
                <a:solidFill>
                  <a:schemeClr val="bg1"/>
                </a:solidFill>
                <a:cs typeface="Calibri" panose="020F0502020204030204"/>
              </a:rPr>
              <a:t>Local Health Department</a:t>
            </a:r>
          </a:p>
          <a:p>
            <a:r>
              <a:rPr lang="en-US" sz="2000">
                <a:solidFill>
                  <a:schemeClr val="bg1"/>
                </a:solidFill>
                <a:cs typeface="Calibri" panose="020F0502020204030204"/>
              </a:rPr>
              <a:t>[First-timers] What would you like to learn from this group?</a:t>
            </a:r>
          </a:p>
          <a:p>
            <a:r>
              <a:rPr lang="en-US" sz="2000">
                <a:solidFill>
                  <a:schemeClr val="bg1"/>
                </a:solidFill>
                <a:cs typeface="Calibri" panose="020F0502020204030204"/>
              </a:rPr>
              <a:t>[Returning members] </a:t>
            </a:r>
            <a:r>
              <a:rPr lang="en-US" sz="2000">
                <a:solidFill>
                  <a:schemeClr val="bg1"/>
                </a:solidFill>
                <a:ea typeface="+mn-lt"/>
                <a:cs typeface="+mn-lt"/>
              </a:rPr>
              <a:t>What has your LHD learned since the start of COVID that other LHDS can learn from? </a:t>
            </a:r>
          </a:p>
          <a:p>
            <a:endParaRPr lang="en-US" sz="2000">
              <a:solidFill>
                <a:schemeClr val="bg1"/>
              </a:solidFill>
              <a:cs typeface="Calibri" panose="020F0502020204030204"/>
            </a:endParaRPr>
          </a:p>
        </p:txBody>
      </p:sp>
      <p:pic>
        <p:nvPicPr>
          <p:cNvPr id="4" name="Picture 4" descr="A group of people standing in a room&#10;&#10;Description automatically generated">
            <a:extLst>
              <a:ext uri="{FF2B5EF4-FFF2-40B4-BE49-F238E27FC236}">
                <a16:creationId xmlns:a16="http://schemas.microsoft.com/office/drawing/2014/main" id="{8479678B-A649-4A02-92DA-DCD66CFB97AB}"/>
              </a:ext>
            </a:extLst>
          </p:cNvPr>
          <p:cNvPicPr>
            <a:picLocks noChangeAspect="1"/>
          </p:cNvPicPr>
          <p:nvPr/>
        </p:nvPicPr>
        <p:blipFill rotWithShape="1">
          <a:blip r:embed="rId2"/>
          <a:srcRect l="12963" t="-1080" r="17130" b="1080"/>
          <a:stretch/>
        </p:blipFill>
        <p:spPr>
          <a:xfrm>
            <a:off x="5737062" y="484632"/>
            <a:ext cx="5343959" cy="5733287"/>
          </a:xfrm>
          <a:prstGeom prst="rect">
            <a:avLst/>
          </a:prstGeom>
        </p:spPr>
      </p:pic>
      <p:sp>
        <p:nvSpPr>
          <p:cNvPr id="7" name="TextBox 6">
            <a:extLst>
              <a:ext uri="{FF2B5EF4-FFF2-40B4-BE49-F238E27FC236}">
                <a16:creationId xmlns:a16="http://schemas.microsoft.com/office/drawing/2014/main" id="{931998CF-EC2A-4C42-AAD0-E7DE0A364AA6}"/>
              </a:ext>
            </a:extLst>
          </p:cNvPr>
          <p:cNvSpPr txBox="1"/>
          <p:nvPr/>
        </p:nvSpPr>
        <p:spPr>
          <a:xfrm>
            <a:off x="4724400" y="4334108"/>
            <a:ext cx="2743200" cy="196695"/>
          </a:xfrm>
          <a:prstGeom prst="rect">
            <a:avLst/>
          </a:prstGeom>
        </p:spPr>
        <p:txBody>
          <a:bodyPr anchor="t">
            <a:normAutofit fontScale="40000" lnSpcReduction="20000"/>
          </a:bodyPr>
          <a:lstStyle/>
          <a:p>
            <a:endParaRPr lang="en-US">
              <a:cs typeface="Calibri"/>
            </a:endParaRPr>
          </a:p>
        </p:txBody>
      </p:sp>
    </p:spTree>
    <p:extLst>
      <p:ext uri="{BB962C8B-B14F-4D97-AF65-F5344CB8AC3E}">
        <p14:creationId xmlns:p14="http://schemas.microsoft.com/office/powerpoint/2010/main" val="104028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6234330" y="803325"/>
            <a:ext cx="5314536" cy="1325563"/>
          </a:xfrm>
        </p:spPr>
        <p:txBody>
          <a:bodyPr>
            <a:normAutofit/>
          </a:bodyPr>
          <a:lstStyle/>
          <a:p>
            <a:r>
              <a:rPr lang="en-US" b="1"/>
              <a:t>Member Story</a:t>
            </a:r>
            <a:endParaRPr lang="en-US"/>
          </a:p>
        </p:txBody>
      </p:sp>
      <p:sp>
        <p:nvSpPr>
          <p:cNvPr id="10" name="Freeform: Shape 1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erson wearing a suit and tie&#10;&#10;Description automatically generated">
            <a:extLst>
              <a:ext uri="{FF2B5EF4-FFF2-40B4-BE49-F238E27FC236}">
                <a16:creationId xmlns:a16="http://schemas.microsoft.com/office/drawing/2014/main" id="{9DD48BAF-3DFD-45CB-AD27-92A6DCCC3EEB}"/>
              </a:ext>
            </a:extLst>
          </p:cNvPr>
          <p:cNvPicPr>
            <a:picLocks noChangeAspect="1"/>
          </p:cNvPicPr>
          <p:nvPr/>
        </p:nvPicPr>
        <p:blipFill rotWithShape="1">
          <a:blip r:embed="rId2"/>
          <a:srcRect t="1052" r="-1" b="15558"/>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6234329" y="1982685"/>
            <a:ext cx="5674376" cy="4688253"/>
          </a:xfrm>
        </p:spPr>
        <p:txBody>
          <a:bodyPr vert="horz" lIns="91440" tIns="45720" rIns="91440" bIns="45720" rtlCol="0" anchor="t">
            <a:normAutofit lnSpcReduction="10000"/>
          </a:bodyPr>
          <a:lstStyle/>
          <a:p>
            <a:pPr marL="0" indent="0">
              <a:buNone/>
            </a:pPr>
            <a:r>
              <a:rPr lang="en-US" sz="2400" b="1" u="sng">
                <a:ea typeface="+mn-lt"/>
                <a:cs typeface="+mn-lt"/>
              </a:rPr>
              <a:t>Jefferson </a:t>
            </a:r>
            <a:r>
              <a:rPr lang="en-US" sz="2400" b="1" u="sng"/>
              <a:t>McMillan-Wilhoit</a:t>
            </a:r>
            <a:endParaRPr lang="en-US" sz="2400" u="sng">
              <a:cs typeface="Calibri"/>
            </a:endParaRPr>
          </a:p>
          <a:p>
            <a:pPr marL="0" indent="0">
              <a:buNone/>
            </a:pPr>
            <a:endParaRPr lang="en-US" sz="2400"/>
          </a:p>
          <a:p>
            <a:pPr marL="0" indent="0">
              <a:buNone/>
            </a:pPr>
            <a:r>
              <a:rPr lang="en-US" sz="2400"/>
              <a:t>Director for Health Informatics and Technology</a:t>
            </a:r>
            <a:br>
              <a:rPr lang="en-US" sz="2400" dirty="0"/>
            </a:br>
            <a:endParaRPr lang="en-US" sz="2400">
              <a:cs typeface="Calibri"/>
            </a:endParaRPr>
          </a:p>
          <a:p>
            <a:pPr marL="0" indent="0">
              <a:buNone/>
            </a:pPr>
            <a:r>
              <a:rPr lang="en-US" sz="2400"/>
              <a:t>Lake County Health Department and Community Health Center in Lake County, IL</a:t>
            </a:r>
            <a:br>
              <a:rPr lang="en-US" sz="2400" dirty="0"/>
            </a:br>
            <a:endParaRPr lang="en-US" sz="2400">
              <a:cs typeface="Calibri"/>
            </a:endParaRPr>
          </a:p>
          <a:p>
            <a:pPr marL="0" indent="0">
              <a:buNone/>
            </a:pPr>
            <a:r>
              <a:rPr lang="en-US" sz="2400"/>
              <a:t>Jefferson has spent his career using data to help </a:t>
            </a:r>
            <a:r>
              <a:rPr lang="en-US" sz="2400" dirty="0"/>
              <a:t>improve the state of his community. He uses data to help with strategic decision making.</a:t>
            </a:r>
          </a:p>
        </p:txBody>
      </p:sp>
    </p:spTree>
    <p:extLst>
      <p:ext uri="{BB962C8B-B14F-4D97-AF65-F5344CB8AC3E}">
        <p14:creationId xmlns:p14="http://schemas.microsoft.com/office/powerpoint/2010/main" val="2881195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close up of a newspaper&#10;&#10;Description automatically generated">
            <a:extLst>
              <a:ext uri="{FF2B5EF4-FFF2-40B4-BE49-F238E27FC236}">
                <a16:creationId xmlns:a16="http://schemas.microsoft.com/office/drawing/2014/main" id="{21784967-EA92-4FD0-B627-A6FA011E58DD}"/>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57166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descr="A screenshot of a computer&#10;&#10;Description automatically generated">
            <a:extLst>
              <a:ext uri="{FF2B5EF4-FFF2-40B4-BE49-F238E27FC236}">
                <a16:creationId xmlns:a16="http://schemas.microsoft.com/office/drawing/2014/main" id="{3E7A7F31-51F1-42AC-983C-1108CDFD89E0}"/>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856965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descr="A picture containing drawing&#10;&#10;Description automatically generated">
            <a:extLst>
              <a:ext uri="{FF2B5EF4-FFF2-40B4-BE49-F238E27FC236}">
                <a16:creationId xmlns:a16="http://schemas.microsoft.com/office/drawing/2014/main" id="{382D501E-869C-42A2-BC77-AE21206D746C}"/>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868773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bicycle in front of a building&#10;&#10;Description automatically generated">
            <a:extLst>
              <a:ext uri="{FF2B5EF4-FFF2-40B4-BE49-F238E27FC236}">
                <a16:creationId xmlns:a16="http://schemas.microsoft.com/office/drawing/2014/main" id="{88FD3C0D-C9C4-4C36-BA2A-8E6DCDEE5D8A}"/>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820214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close up of a street in front of a building&#10;&#10;Description automatically generated">
            <a:extLst>
              <a:ext uri="{FF2B5EF4-FFF2-40B4-BE49-F238E27FC236}">
                <a16:creationId xmlns:a16="http://schemas.microsoft.com/office/drawing/2014/main" id="{EE22412D-C4B6-4ECD-810C-33D8024B4292}"/>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9148237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5BA108D048D54C94321FC32E877AB6" ma:contentTypeVersion="10" ma:contentTypeDescription="Create a new document." ma:contentTypeScope="" ma:versionID="7d1f4738fac0480767aa79328984f231">
  <xsd:schema xmlns:xsd="http://www.w3.org/2001/XMLSchema" xmlns:xs="http://www.w3.org/2001/XMLSchema" xmlns:p="http://schemas.microsoft.com/office/2006/metadata/properties" xmlns:ns2="c0296a61-e284-40f1-bce3-9979ca9d4c75" xmlns:ns3="f68b3755-2db9-41d4-88ce-e0cf2a61b51d" targetNamespace="http://schemas.microsoft.com/office/2006/metadata/properties" ma:root="true" ma:fieldsID="b18ac0765fefb2d4930364cc364362c5" ns2:_="" ns3:_="">
    <xsd:import namespace="c0296a61-e284-40f1-bce3-9979ca9d4c75"/>
    <xsd:import namespace="f68b3755-2db9-41d4-88ce-e0cf2a61b5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296a61-e284-40f1-bce3-9979ca9d4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8b3755-2db9-41d4-88ce-e0cf2a61b5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68b3755-2db9-41d4-88ce-e0cf2a61b51d">
      <UserInfo>
        <DisplayName>Shauna McLaughlin</DisplayName>
        <AccountId>13</AccountId>
        <AccountType/>
      </UserInfo>
      <UserInfo>
        <DisplayName>Dennis Small</DisplayName>
        <AccountId>15</AccountId>
        <AccountType/>
      </UserInfo>
      <UserInfo>
        <DisplayName>Den Small</DisplayName>
        <AccountId>31</AccountId>
        <AccountType/>
      </UserInfo>
      <UserInfo>
        <DisplayName>Dominic Puller</DisplayName>
        <AccountId>10</AccountId>
        <AccountType/>
      </UserInfo>
    </SharedWithUsers>
  </documentManagement>
</p:properties>
</file>

<file path=customXml/itemProps1.xml><?xml version="1.0" encoding="utf-8"?>
<ds:datastoreItem xmlns:ds="http://schemas.openxmlformats.org/officeDocument/2006/customXml" ds:itemID="{B7145A6E-91A4-498D-A28E-5B0BA9D13D6E}">
  <ds:schemaRefs>
    <ds:schemaRef ds:uri="http://schemas.microsoft.com/sharepoint/v3/contenttype/forms"/>
  </ds:schemaRefs>
</ds:datastoreItem>
</file>

<file path=customXml/itemProps2.xml><?xml version="1.0" encoding="utf-8"?>
<ds:datastoreItem xmlns:ds="http://schemas.openxmlformats.org/officeDocument/2006/customXml" ds:itemID="{47E19DD1-6648-42BD-87C9-D54AF3B743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296a61-e284-40f1-bce3-9979ca9d4c75"/>
    <ds:schemaRef ds:uri="f68b3755-2db9-41d4-88ce-e0cf2a61b5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7F5BCC-4BB9-41A6-856B-27044ED7F34D}">
  <ds:schemaRefs>
    <ds:schemaRef ds:uri="http://schemas.microsoft.com/office/2006/metadata/properties"/>
    <ds:schemaRef ds:uri="http://schemas.microsoft.com/office/infopath/2007/PartnerControls"/>
    <ds:schemaRef ds:uri="f68b3755-2db9-41d4-88ce-e0cf2a61b51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Local Health IT CoP</vt:lpstr>
      <vt:lpstr>Introductions</vt:lpstr>
      <vt:lpstr>Member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Your Stories</vt:lpstr>
      <vt:lpstr>Your Stories</vt:lpstr>
      <vt:lpstr>Recent News</vt:lpstr>
      <vt:lpstr>Recent News</vt:lpstr>
      <vt:lpstr>Preparedness Summit 2020</vt:lpstr>
      <vt:lpstr>Next Meeting</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84</cp:revision>
  <dcterms:created xsi:type="dcterms:W3CDTF">2013-07-15T20:26:40Z</dcterms:created>
  <dcterms:modified xsi:type="dcterms:W3CDTF">2020-08-11T18:46:52Z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14</vt:lpwstr>
  </property>
  <property fmtid="{D5CDD505-2E9C-101B-9397-08002B2CF9AE}" pid="3" name="ContentTypeId">
    <vt:lpwstr>0x010100795BA108D048D54C94321FC32E877AB6</vt:lpwstr>
  </property>
  <property fmtid="{D5CDD505-2E9C-101B-9397-08002B2CF9AE}" pid="4" name="AuthorIds_UIVersion_3072">
    <vt:lpwstr>14</vt:lpwstr>
  </property>
  <property fmtid="{D5CDD505-2E9C-101B-9397-08002B2CF9AE}" pid="5" name="AuthorIds_UIVersion_9728">
    <vt:lpwstr>14</vt:lpwstr>
  </property>
</Properties>
</file>