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4"/>
    <p:sldMasterId id="2147484159" r:id="rId5"/>
  </p:sldMasterIdLst>
  <p:notesMasterIdLst>
    <p:notesMasterId r:id="rId25"/>
  </p:notesMasterIdLst>
  <p:sldIdLst>
    <p:sldId id="271" r:id="rId6"/>
    <p:sldId id="344" r:id="rId7"/>
    <p:sldId id="257" r:id="rId8"/>
    <p:sldId id="346" r:id="rId9"/>
    <p:sldId id="389" r:id="rId10"/>
    <p:sldId id="390" r:id="rId11"/>
    <p:sldId id="347" r:id="rId12"/>
    <p:sldId id="386" r:id="rId13"/>
    <p:sldId id="387" r:id="rId14"/>
    <p:sldId id="391" r:id="rId15"/>
    <p:sldId id="388" r:id="rId16"/>
    <p:sldId id="374" r:id="rId17"/>
    <p:sldId id="381" r:id="rId18"/>
    <p:sldId id="379" r:id="rId19"/>
    <p:sldId id="380" r:id="rId20"/>
    <p:sldId id="270" r:id="rId21"/>
    <p:sldId id="373" r:id="rId22"/>
    <p:sldId id="265" r:id="rId23"/>
    <p:sldId id="3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F78E6-6C40-C086-9865-79A88A8F6BFE}" v="362" dt="2022-01-10T20:40:34.126"/>
    <p1510:client id="{04D388D7-82C3-53B3-AEA8-05F74AE651AD}" v="230" dt="2020-12-11T15:35:04.154"/>
    <p1510:client id="{07AC693E-AAA3-032D-B8E3-081714E897DF}" v="266" dt="2023-01-12T15:41:44.816"/>
    <p1510:client id="{0BAD142D-28AE-CBE2-DFF0-0204D82379E7}" v="2" dt="2020-10-16T20:06:44.886"/>
    <p1510:client id="{17B636ED-1382-F3FF-A4E6-D4A323A94E13}" v="23" dt="2020-12-16T21:52:33.509"/>
    <p1510:client id="{1A4E7642-C404-F062-7B1B-78BBED0D73AC}" v="161" dt="2022-01-12T17:27:51.777"/>
    <p1510:client id="{276AC6C1-6EFF-A9B2-F186-4142231D30F7}" v="573" dt="2023-06-01T14:15:26.728"/>
    <p1510:client id="{2990F0C2-CBC8-131C-6B99-2F4D9FDCFF49}" v="110" dt="2023-06-01T16:56:12.730"/>
    <p1510:client id="{2E03AF1C-7C20-0178-18E3-A29C6EF634B9}" v="1" dt="2021-12-16T17:27:14.071"/>
    <p1510:client id="{2E6960FD-894A-EC95-95BF-BD56295A78D5}" v="386" dt="2023-01-09T21:25:05.765"/>
    <p1510:client id="{31CBA33B-4D5F-8A79-04DA-42798698C17F}" v="890" dt="2023-01-12T17:25:14.854"/>
    <p1510:client id="{325C14F2-BFFA-D442-273C-868EF9399302}" v="63" dt="2020-12-11T20:03:02.706"/>
    <p1510:client id="{362C70D4-4FC4-F647-8449-3F0435C73D33}" v="33" dt="2020-10-16T20:35:25.396"/>
    <p1510:client id="{38158141-EF2A-9F8C-BC83-6018CCED52F6}" v="125" dt="2022-01-11T16:20:49.281"/>
    <p1510:client id="{3C034CD4-09EE-5601-B7DE-E8C8B0BF338A}" v="83" dt="2023-08-17T16:27:22.608"/>
    <p1510:client id="{3EFE9219-2F40-B818-1587-2FBC46CD8E60}" v="32" dt="2023-05-25T19:32:31.804"/>
    <p1510:client id="{498356B2-1C0B-18AE-15E5-824427FFDE20}" v="4" dt="2022-01-12T20:59:15.151"/>
    <p1510:client id="{4F51B952-89D1-B90E-7FD7-918974C7EF7E}" v="3" dt="2023-08-23T18:07:07.603"/>
    <p1510:client id="{59CB2485-3BB4-FB32-589E-E6E169BFB3C4}" v="302" dt="2023-05-31T20:40:52.731"/>
    <p1510:client id="{5FF39FDC-6A6B-381F-C04F-A353822B0755}" v="15" dt="2023-01-06T21:27:15.581"/>
    <p1510:client id="{6C6FC03B-1C19-05F4-8EA5-313EC9101232}" v="273" dt="2023-08-23T16:52:39.632"/>
    <p1510:client id="{6F02EC15-D315-99E2-CB0D-735E6087D282}" v="1123" dt="2020-10-19T19:43:03.086"/>
    <p1510:client id="{6F96C204-34CE-9FE3-8607-B1703C62CA43}" v="175" dt="2023-06-01T16:40:07.472"/>
    <p1510:client id="{7751D44B-5343-CFB2-2BA2-A9D1C178FA31}" v="211" dt="2020-10-20T17:18:12.307"/>
    <p1510:client id="{A3E23AEE-693E-3418-1F4E-EC600CBF8273}" v="20" dt="2023-01-05T17:55:05.996"/>
    <p1510:client id="{A8C6A73D-AEC4-CF35-188F-BD7F526B326D}" v="468" dt="2023-08-23T14:58:16.693"/>
    <p1510:client id="{B220472C-F495-A065-2370-21E376168492}" v="28" dt="2020-12-15T13:57:26.858"/>
    <p1510:client id="{B96476D7-AD2B-418F-8189-1C4F144C91A5}" v="149" dt="2020-10-19T20:35:05.152"/>
    <p1510:client id="{C8BABDAF-0710-1A63-467C-CD9C2C0D38DA}" v="10" dt="2023-06-01T17:15:04.913"/>
    <p1510:client id="{D06774BF-41DE-67F5-6497-370F22EFA53D}" v="47" dt="2023-01-11T21:37:38.169"/>
    <p1510:client id="{D333DC0B-D5C8-427C-B54B-B5150C43EE8E}" v="79" dt="2020-12-16T14:20:00.086"/>
    <p1510:client id="{DBB6CF0D-8F5C-46F7-64A4-7F4EEA811545}" v="1418" dt="2020-12-15T22:17:51.770"/>
    <p1510:client id="{E85961B4-5985-00C3-D28E-384E6BBAA344}" v="820" dt="2020-12-15T20:51:37.951"/>
    <p1510:client id="{EAA49F95-C28E-ED98-57EF-50BD94670CB1}" v="18" dt="2020-12-16T17:21:15.348"/>
    <p1510:client id="{F2063774-5540-5F99-E39C-24336337D8C1}" v="120" dt="2019-08-22T16:48:57.697"/>
    <p1510:client id="{F593A21B-4DCE-A27A-49E3-34FD04565FDC}" v="97" dt="2020-12-10T16:59:29.996"/>
    <p1510:client id="{FFA85EF0-8550-CD95-B2CB-82CC60440612}" v="6" dt="2023-06-01T15:22:03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C7C2B-0474-478E-B381-2EFE884C0ED4}" type="datetimeFigureOut">
              <a:rPr lang="en-US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E9DD1-FCE4-40DD-80F6-1589922B6EE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8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0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9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health departments are the backbone of the public health system in the United States. As a leader, partner, catalyst, and voice for LHDs, NACCHO advances the work of local health officials and their staffs to create healthy, thriving communities.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DB7-EA46-45BC-8A56-F7436A83A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7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1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65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1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7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12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5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56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6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74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37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5000" b="0" cap="none" spc="-124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egoe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117" y="1414465"/>
            <a:ext cx="11173882" cy="2555167"/>
          </a:xfrm>
        </p:spPr>
        <p:txBody>
          <a:bodyPr/>
          <a:lstStyle>
            <a:lvl1pPr>
              <a:spcBef>
                <a:spcPts val="1167"/>
              </a:spcBef>
              <a:buFontTx/>
              <a:buBlip>
                <a:blip r:embed="rId2"/>
              </a:buBlip>
              <a:defRPr sz="3300"/>
            </a:lvl1pPr>
            <a:lvl2pPr>
              <a:spcBef>
                <a:spcPts val="1083"/>
              </a:spcBef>
              <a:buFontTx/>
              <a:buBlip>
                <a:blip r:embed="rId3"/>
              </a:buBlip>
              <a:defRPr sz="3000"/>
            </a:lvl2pPr>
            <a:lvl3pPr>
              <a:spcBef>
                <a:spcPts val="1000"/>
              </a:spcBef>
              <a:buFontTx/>
              <a:buBlip>
                <a:blip r:embed="rId3"/>
              </a:buBlip>
              <a:defRPr sz="2700"/>
            </a:lvl3pPr>
            <a:lvl4pPr>
              <a:spcBef>
                <a:spcPts val="917"/>
              </a:spcBef>
              <a:buFontTx/>
              <a:buBlip>
                <a:blip r:embed="rId3"/>
              </a:buBlip>
              <a:defRPr sz="2300"/>
            </a:lvl4pPr>
            <a:lvl5pPr>
              <a:spcBef>
                <a:spcPts val="833"/>
              </a:spcBef>
              <a:buFontTx/>
              <a:buBlip>
                <a:blip r:embed="rId3"/>
              </a:buBlip>
              <a:defRPr sz="2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20739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ontent, larg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19200"/>
            <a:ext cx="2438400" cy="2438400"/>
          </a:xfrm>
          <a:solidFill>
            <a:schemeClr val="accent1"/>
          </a:solidFill>
        </p:spPr>
        <p:txBody>
          <a:bodyPr rIns="91440">
            <a:normAutofit/>
          </a:bodyPr>
          <a:lstStyle>
            <a:lvl1pPr>
              <a:defRPr sz="2666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slide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74A398B2-5A34-1A4A-811E-F402728256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57600" y="1219200"/>
            <a:ext cx="8229600" cy="3173982"/>
          </a:xfrm>
          <a:prstGeom prst="rect">
            <a:avLst/>
          </a:prstGeom>
        </p:spPr>
        <p:txBody>
          <a:bodyPr vert="horz" lIns="182880" tIns="137160"/>
          <a:lstStyle>
            <a:lvl1pPr marL="461356" indent="-461356">
              <a:spcBef>
                <a:spcPts val="400"/>
              </a:spcBef>
              <a:buFont typeface="Arial" panose="020B0604020202020204" pitchFamily="34" charset="0"/>
              <a:buChar char="•"/>
              <a:defRPr sz="4000" baseline="0">
                <a:solidFill>
                  <a:schemeClr val="tx1"/>
                </a:solidFill>
                <a:latin typeface="Segoe UI Light" pitchFamily="34" charset="0"/>
              </a:defRPr>
            </a:lvl1pPr>
            <a:lvl2pPr marL="988319" indent="-526962">
              <a:buFont typeface="Arial" panose="020B0604020202020204" pitchFamily="34" charset="0"/>
              <a:buChar char="•"/>
              <a:defRPr sz="4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527977" indent="-524168">
              <a:buFont typeface="Arial" panose="020B0604020202020204" pitchFamily="34" charset="0"/>
              <a:buChar char="•"/>
              <a:defRPr sz="4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750189" indent="-609498">
              <a:buFont typeface="Arial" panose="020B0604020202020204" pitchFamily="34" charset="0"/>
              <a:buChar char="•"/>
              <a:defRPr sz="4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2823" indent="-524846">
              <a:buFont typeface="Arial" panose="020B0604020202020204" pitchFamily="34" charset="0"/>
              <a:buChar char="•"/>
              <a:defRPr sz="4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 marL="380936" indent="-380936">
              <a:buFont typeface="Arial" panose="020B0604020202020204" pitchFamily="34" charset="0"/>
              <a:buChar char="•"/>
              <a:defRPr/>
            </a:lvl6pPr>
          </a:lstStyle>
          <a:p>
            <a:pPr lvl="0"/>
            <a:r>
              <a:rPr lang="en-US"/>
              <a:t>Click to edit slide content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lvl="4"/>
            <a:r>
              <a:rPr lang="en-US"/>
              <a:t>Level 4</a:t>
            </a:r>
          </a:p>
          <a:p>
            <a:pPr lvl="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8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9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1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5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2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79" r:id="rId2"/>
    <p:sldLayoutId id="2147484178" r:id="rId3"/>
    <p:sldLayoutId id="2147484182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989FA-DB2F-4667-8FC3-D69DEFE1AD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2257-4909-4E3B-B9A4-E05CED6D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3846" r:id="rId12"/>
    <p:sldLayoutId id="21474838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ACCHO-lhit@ConnectedCommunity.org" TargetMode="External"/><Relationship Id="rId2" Type="http://schemas.openxmlformats.org/officeDocument/2006/relationships/hyperlink" Target="https://virtualcommunities.naccho.or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cho.org/lhit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cho.org/lhit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A33D9-3DF5-4BB4-9B5B-5042EC801AF5}"/>
              </a:ext>
            </a:extLst>
          </p:cNvPr>
          <p:cNvSpPr txBox="1"/>
          <p:nvPr/>
        </p:nvSpPr>
        <p:spPr>
          <a:xfrm>
            <a:off x="579120" y="61874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1A422-C0AF-46F3-943E-8B51759A485A}"/>
              </a:ext>
            </a:extLst>
          </p:cNvPr>
          <p:cNvSpPr txBox="1"/>
          <p:nvPr/>
        </p:nvSpPr>
        <p:spPr>
          <a:xfrm>
            <a:off x="716478" y="5486399"/>
            <a:ext cx="83344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cs typeface="Calibri"/>
              </a:rPr>
              <a:t>Community Meeting: Wednesday, August 23, 2023</a:t>
            </a:r>
          </a:p>
          <a:p>
            <a:r>
              <a:rPr lang="en-US" sz="2400" b="1" i="1">
                <a:cs typeface="Calibri"/>
              </a:rPr>
              <a:t>This presentation will begin at 1 pm ET.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09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5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628" y="36101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Quarterly Retrospective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541781"/>
            <a:ext cx="1944890" cy="525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3B55-49C0-173D-2954-C296319070A2}"/>
              </a:ext>
            </a:extLst>
          </p:cNvPr>
          <p:cNvSpPr txBox="1"/>
          <p:nvPr/>
        </p:nvSpPr>
        <p:spPr>
          <a:xfrm>
            <a:off x="1337419" y="1781803"/>
            <a:ext cx="905430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Calibri"/>
              </a:rPr>
              <a:t>What are your insights from this quarter?</a:t>
            </a:r>
            <a:endParaRPr lang="en-US" sz="3200" b="1">
              <a:ea typeface="Calibri"/>
              <a:cs typeface="Calibri"/>
            </a:endParaRPr>
          </a:p>
          <a:p>
            <a:endParaRPr lang="en-US" sz="2000" b="1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A2B6F-5884-B190-A091-BB72AF8774C0}"/>
              </a:ext>
            </a:extLst>
          </p:cNvPr>
          <p:cNvSpPr txBox="1"/>
          <p:nvPr/>
        </p:nvSpPr>
        <p:spPr>
          <a:xfrm>
            <a:off x="1044287" y="2673525"/>
            <a:ext cx="8527785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What are you working right now?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What went well?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What could've done better?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How can we help you right now?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Retrospective Doc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 dirty="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86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5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628" y="36101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cs typeface="Calibri"/>
              </a:rPr>
              <a:t>Upcoming Events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541781"/>
            <a:ext cx="1944890" cy="5253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06E1BE-3075-458D-A679-2794F101D328}"/>
              </a:ext>
            </a:extLst>
          </p:cNvPr>
          <p:cNvSpPr>
            <a:spLocks noGrp="1"/>
          </p:cNvSpPr>
          <p:nvPr/>
        </p:nvSpPr>
        <p:spPr>
          <a:xfrm>
            <a:off x="669851" y="1882684"/>
            <a:ext cx="4876027" cy="469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August 31 at 2pm: </a:t>
            </a:r>
            <a:r>
              <a:rPr lang="en-US" sz="2400" dirty="0">
                <a:ea typeface="+mn-lt"/>
                <a:cs typeface="+mn-lt"/>
              </a:rPr>
              <a:t>Data Governance with Jonathan Ong</a:t>
            </a:r>
            <a:endParaRPr lang="en-US"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u="sng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cs typeface="Calibri" panose="020F0502020204030204"/>
              </a:rPr>
              <a:t>September 7 and 8: </a:t>
            </a:r>
            <a:r>
              <a:rPr lang="en-US" sz="2400" dirty="0">
                <a:cs typeface="Calibri" panose="020F0502020204030204"/>
              </a:rPr>
              <a:t>Healthcare Cybersecurity Forum, Boston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cs typeface="Calibri" panose="020F0502020204030204"/>
              </a:rPr>
              <a:t>September 19: </a:t>
            </a:r>
            <a:r>
              <a:rPr lang="en-US" sz="2400" dirty="0">
                <a:cs typeface="Calibri" panose="020F0502020204030204"/>
              </a:rPr>
              <a:t>IT Modernization Summit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cs typeface="Calibri" panose="020F0502020204030204"/>
              </a:rPr>
              <a:t>December 14 and 15: </a:t>
            </a:r>
            <a:r>
              <a:rPr lang="en-US" sz="2400" dirty="0">
                <a:cs typeface="Calibri" panose="020F0502020204030204"/>
              </a:rPr>
              <a:t>ONC 2023 Annual Meeting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u="sng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AA680-D6F9-4A74-8171-07C15A6C7292}"/>
              </a:ext>
            </a:extLst>
          </p:cNvPr>
          <p:cNvSpPr txBox="1"/>
          <p:nvPr/>
        </p:nvSpPr>
        <p:spPr>
          <a:xfrm>
            <a:off x="8431797" y="4750959"/>
            <a:ext cx="3318170" cy="9961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1213ECE-ECB1-6167-150F-0845B117E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479" y="2393712"/>
            <a:ext cx="5721015" cy="38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7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6" y="1698729"/>
            <a:ext cx="3874124" cy="493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6" y="4385469"/>
            <a:ext cx="3874124" cy="1046516"/>
          </a:xfrm>
          <a:prstGeom prst="rect">
            <a:avLst/>
          </a:prstGeom>
        </p:spPr>
      </p:pic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65659" y="1188637"/>
            <a:ext cx="5642312" cy="1597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Last Thoughts</a:t>
            </a:r>
            <a:endParaRPr lang="en-US" sz="5400"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06E1BE-3075-458D-A679-2794F101D328}"/>
              </a:ext>
            </a:extLst>
          </p:cNvPr>
          <p:cNvSpPr>
            <a:spLocks noGrp="1"/>
          </p:cNvSpPr>
          <p:nvPr/>
        </p:nvSpPr>
        <p:spPr>
          <a:xfrm>
            <a:off x="5465660" y="2998278"/>
            <a:ext cx="4505654" cy="272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sz="2400"/>
              <a:t>What are your thoughts after the presentations?</a:t>
            </a:r>
            <a:endParaRPr lang="en-US" sz="2400">
              <a:cs typeface="Calibri"/>
            </a:endParaRPr>
          </a:p>
          <a:p>
            <a:pPr marL="342900"/>
            <a:r>
              <a:rPr lang="en-US" sz="2400">
                <a:ea typeface="+mn-lt"/>
                <a:cs typeface="+mn-lt"/>
              </a:rPr>
              <a:t>Is there anything that you'd like to discuss with the group now?</a:t>
            </a:r>
          </a:p>
          <a:p>
            <a:pPr marL="342900"/>
            <a:r>
              <a:rPr lang="en-US" sz="2400">
                <a:ea typeface="+mn-lt"/>
                <a:cs typeface="+mn-lt"/>
              </a:rPr>
              <a:t>What</a:t>
            </a:r>
            <a:r>
              <a:rPr lang="en-US" sz="2400"/>
              <a:t> information from today has been the most helpful for you?</a:t>
            </a:r>
            <a:endParaRPr lang="en-US" sz="2400">
              <a:cs typeface="Calibri"/>
            </a:endParaRPr>
          </a:p>
          <a:p>
            <a:pPr marL="342900"/>
            <a:r>
              <a:rPr lang="en-US" sz="2400">
                <a:cs typeface="Calibri"/>
              </a:rPr>
              <a:t>Are there other projects we can highlight?</a:t>
            </a:r>
          </a:p>
          <a:p>
            <a:pPr marL="114300" indent="0">
              <a:buNone/>
            </a:pPr>
            <a:endParaRPr lang="en-US" sz="2400">
              <a:cs typeface="Calibri"/>
            </a:endParaRPr>
          </a:p>
          <a:p>
            <a:pPr marL="0"/>
            <a:endParaRPr lang="en-US" sz="2400" b="1">
              <a:cs typeface="Calibri" panose="020F0502020204030204"/>
            </a:endParaRPr>
          </a:p>
          <a:p>
            <a:pPr marL="0"/>
            <a:endParaRPr lang="en-US" sz="2400">
              <a:cs typeface="Calibri" panose="020F0502020204030204"/>
            </a:endParaRPr>
          </a:p>
          <a:p>
            <a:endParaRPr lang="en-US" sz="2400">
              <a:cs typeface="Calibri" panose="020F0502020204030204"/>
            </a:endParaRPr>
          </a:p>
          <a:p>
            <a:endParaRPr lang="en-US" sz="2400">
              <a:cs typeface="Calibri" panose="020F0502020204030204"/>
            </a:endParaRPr>
          </a:p>
          <a:p>
            <a:pPr marL="0"/>
            <a:endParaRPr lang="en-US" sz="2400">
              <a:cs typeface="Calibri" panose="020F0502020204030204"/>
            </a:endParaRPr>
          </a:p>
          <a:p>
            <a:endParaRPr lang="en-US" sz="2400"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54FBC41-D3E8-4778-8A72-219AD674A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297" y="264860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3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87C5-2447-40A3-B8CB-02581FA2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Virtual Communities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9C870-B4DE-4567-BDCA-541852C59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Visit </a:t>
            </a:r>
            <a:r>
              <a:rPr lang="en-US" sz="2000">
                <a:hlinkClick r:id="rId2"/>
              </a:rPr>
              <a:t>https://virtualcommunities.naccho.org/</a:t>
            </a:r>
            <a:r>
              <a:rPr lang="en-US" sz="2000"/>
              <a:t> </a:t>
            </a:r>
          </a:p>
          <a:p>
            <a:r>
              <a:rPr lang="en-US" sz="2000"/>
              <a:t>Select how you want to receive email communication</a:t>
            </a:r>
          </a:p>
          <a:p>
            <a:r>
              <a:rPr lang="en-US" sz="2000"/>
              <a:t>Can also email </a:t>
            </a:r>
            <a:r>
              <a:rPr lang="en-US" sz="2000">
                <a:hlinkClick r:id="rId3"/>
              </a:rPr>
              <a:t>NACCHO-lhit@ConnectedCommunity.org</a:t>
            </a:r>
            <a:r>
              <a:rPr lang="en-US" sz="200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B95D7F-21DF-429B-BBA9-174D1EBA53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405862" y="1809682"/>
            <a:ext cx="6019331" cy="32353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603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34A402-44B4-42E5-86B1-0AD36E87B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43515"/>
            <a:ext cx="10905066" cy="4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1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B6F7375-CBB1-47A7-A3EF-82D659149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Next Meeting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D9C41-531C-4744-907C-35CF155C4C5B}"/>
              </a:ext>
            </a:extLst>
          </p:cNvPr>
          <p:cNvSpPr txBox="1">
            <a:spLocks/>
          </p:cNvSpPr>
          <p:nvPr/>
        </p:nvSpPr>
        <p:spPr>
          <a:xfrm>
            <a:off x="1046018" y="2088861"/>
            <a:ext cx="4526722" cy="4373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We can discuss </a:t>
            </a:r>
            <a:r>
              <a:rPr lang="en-US" u="sng">
                <a:cs typeface="Calibri" panose="020F0502020204030204"/>
              </a:rPr>
              <a:t>YOUR PROJECTS</a:t>
            </a:r>
          </a:p>
          <a:p>
            <a:r>
              <a:rPr lang="en-US">
                <a:cs typeface="Calibri" panose="020F0502020204030204"/>
              </a:rPr>
              <a:t>Possible topic: Returning to the office</a:t>
            </a:r>
          </a:p>
          <a:p>
            <a:r>
              <a:rPr lang="en-US">
                <a:cs typeface="Calibri" panose="020F0502020204030204"/>
              </a:rPr>
              <a:t>Is there something we need to meet about?</a:t>
            </a:r>
          </a:p>
          <a:p>
            <a:r>
              <a:rPr lang="en-US">
                <a:cs typeface="Calibri" panose="020F0502020204030204"/>
              </a:rPr>
              <a:t>Bring a friend</a:t>
            </a:r>
            <a:endParaRPr lang="en-US"/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37FFB82-001B-405E-97F1-4DF74E294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92" y="2296452"/>
            <a:ext cx="5097584" cy="36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61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66919" y="2742180"/>
            <a:ext cx="9976748" cy="2204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>
                <a:latin typeface="+mj-lt"/>
                <a:ea typeface="+mj-ea"/>
                <a:cs typeface="+mj-cs"/>
              </a:rPr>
              <a:t>Thank you to our presenters!</a:t>
            </a:r>
            <a:endParaRPr lang="en-US" sz="6200"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2" y="1700916"/>
            <a:ext cx="2992864" cy="8084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34" y="1914352"/>
            <a:ext cx="2992866" cy="3815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E26C36-7C5B-4A88-9613-5697885A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015" y="941754"/>
            <a:ext cx="4032738" cy="26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7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Questions or Comments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9D9C41-531C-4744-907C-35CF155C4C5B}"/>
              </a:ext>
            </a:extLst>
          </p:cNvPr>
          <p:cNvSpPr txBox="1">
            <a:spLocks/>
          </p:cNvSpPr>
          <p:nvPr/>
        </p:nvSpPr>
        <p:spPr>
          <a:xfrm>
            <a:off x="604762" y="4448366"/>
            <a:ext cx="11644375" cy="273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Any questions or comments about this CoP? Any overall website feedback, etc.? Visit </a:t>
            </a:r>
            <a:r>
              <a:rPr lang="en-US" dirty="0">
                <a:cs typeface="Calibri" panose="020F0502020204030204"/>
                <a:hlinkClick r:id="rId3"/>
              </a:rPr>
              <a:t>www.naccho.org/lhit</a:t>
            </a:r>
            <a:r>
              <a:rPr lang="en-US" dirty="0">
                <a:cs typeface="Calibri"/>
              </a:rPr>
              <a:t> to learn more.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741AD-5938-4DC6-B2F0-F38EA29F10F0}"/>
              </a:ext>
            </a:extLst>
          </p:cNvPr>
          <p:cNvSpPr txBox="1"/>
          <p:nvPr/>
        </p:nvSpPr>
        <p:spPr>
          <a:xfrm>
            <a:off x="3638380" y="1780198"/>
            <a:ext cx="2782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4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C3A317EB-B5FA-4F9B-AB72-D21DA1481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033" y="1826958"/>
            <a:ext cx="3979653" cy="26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5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628" y="36101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Upcoming Events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541781"/>
            <a:ext cx="1944890" cy="5253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06E1BE-3075-458D-A679-2794F101D328}"/>
              </a:ext>
            </a:extLst>
          </p:cNvPr>
          <p:cNvSpPr>
            <a:spLocks noGrp="1"/>
          </p:cNvSpPr>
          <p:nvPr/>
        </p:nvSpPr>
        <p:spPr>
          <a:xfrm>
            <a:off x="669851" y="1882684"/>
            <a:ext cx="5567843" cy="469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+mn-lt"/>
                <a:cs typeface="+mn-lt"/>
              </a:rPr>
              <a:t>Preparedness Summit</a:t>
            </a:r>
            <a:endParaRPr lang="en-US"/>
          </a:p>
          <a:p>
            <a:r>
              <a:rPr lang="en-US" sz="2400">
                <a:cs typeface="Calibri"/>
              </a:rPr>
              <a:t>Taking place April 24-27 in Atlanta</a:t>
            </a:r>
          </a:p>
          <a:p>
            <a:r>
              <a:rPr lang="en-US" sz="2400">
                <a:cs typeface="Calibri"/>
              </a:rPr>
              <a:t>LHIT will be hosting a session on "Cybersecurity: Tightening the Digital Hatches, Lessons Learned During a Response"</a:t>
            </a:r>
          </a:p>
          <a:p>
            <a:r>
              <a:rPr lang="en-US" sz="2400">
                <a:cs typeface="Calibri"/>
              </a:rPr>
              <a:t>Roundtable on cybersecurity with Cybersecurity and Infrastructure Security Agency (CISA)</a:t>
            </a:r>
          </a:p>
          <a:p>
            <a:endParaRPr lang="en-US" sz="2400" b="1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u="sng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u="sng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AA680-D6F9-4A74-8171-07C15A6C7292}"/>
              </a:ext>
            </a:extLst>
          </p:cNvPr>
          <p:cNvSpPr txBox="1"/>
          <p:nvPr/>
        </p:nvSpPr>
        <p:spPr>
          <a:xfrm>
            <a:off x="8431797" y="4750959"/>
            <a:ext cx="3318170" cy="9961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06D19E-DC75-AEE8-8C56-3AC4F159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664" y="2027841"/>
            <a:ext cx="5279857" cy="42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25519-FCDA-4190-905B-5E1DCFA773A4}"/>
              </a:ext>
            </a:extLst>
          </p:cNvPr>
          <p:cNvSpPr txBox="1"/>
          <p:nvPr/>
        </p:nvSpPr>
        <p:spPr>
          <a:xfrm>
            <a:off x="1123356" y="1188637"/>
            <a:ext cx="9984615" cy="15972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+mj-lt"/>
                <a:ea typeface="+mj-ea"/>
                <a:cs typeface="+mj-cs"/>
              </a:rPr>
              <a:t>NACCHO's Mission ​</a:t>
            </a: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5D3D68A-FB0F-4645-9609-FCE246788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35" b="1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The National Association of County &amp; City Health Officials (NACCHO) is comprised of nearly </a:t>
            </a:r>
            <a:r>
              <a:rPr lang="en-US" sz="2000" b="1"/>
              <a:t>3,000 local health departments </a:t>
            </a:r>
            <a:r>
              <a:rPr lang="en-US" sz="2000"/>
              <a:t>across the United States. </a:t>
            </a:r>
          </a:p>
          <a:p>
            <a:pPr marL="0"/>
            <a:r>
              <a:rPr lang="en-US" sz="2000"/>
              <a:t>Our mission is to serve as a </a:t>
            </a:r>
            <a:r>
              <a:rPr lang="en-US" sz="2000" b="1"/>
              <a:t>leader</a:t>
            </a:r>
            <a:r>
              <a:rPr lang="en-US" sz="2000"/>
              <a:t>, </a:t>
            </a:r>
            <a:r>
              <a:rPr lang="en-US" sz="2000" b="1"/>
              <a:t>partner</a:t>
            </a:r>
            <a:r>
              <a:rPr lang="en-US" sz="2000"/>
              <a:t>, </a:t>
            </a:r>
            <a:r>
              <a:rPr lang="en-US" sz="2000" b="1"/>
              <a:t>catalyst</a:t>
            </a:r>
            <a:r>
              <a:rPr lang="en-US" sz="2000"/>
              <a:t>, and  </a:t>
            </a:r>
            <a:r>
              <a:rPr lang="en-US" sz="2000" b="1"/>
              <a:t>voice</a:t>
            </a:r>
            <a:r>
              <a:rPr lang="en-US" sz="2000"/>
              <a:t> for local health departments.</a:t>
            </a:r>
          </a:p>
        </p:txBody>
      </p:sp>
    </p:spTree>
    <p:extLst>
      <p:ext uri="{BB962C8B-B14F-4D97-AF65-F5344CB8AC3E}">
        <p14:creationId xmlns:p14="http://schemas.microsoft.com/office/powerpoint/2010/main" val="21693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8448687-9D05-4EAC-BEE8-8D66FF26E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9" t="-159" r="-13242" b="159"/>
          <a:stretch/>
        </p:blipFill>
        <p:spPr>
          <a:xfrm>
            <a:off x="20" y="10"/>
            <a:ext cx="9966227" cy="685799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sz="3600" b="1"/>
              <a:t>Local Health IT 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321396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000">
                <a:cs typeface="Calibri" panose="020F0502020204030204"/>
              </a:rPr>
              <a:t>The Local Health IT CoP was created from a member's need to connect IT departments at health departments around the country.</a:t>
            </a:r>
          </a:p>
          <a:p>
            <a:r>
              <a:rPr lang="en-US" sz="2000">
                <a:cs typeface="Calibri" panose="020F0502020204030204"/>
              </a:rPr>
              <a:t>It's run by the NACCHO IT Team.</a:t>
            </a:r>
          </a:p>
          <a:p>
            <a:r>
              <a:rPr lang="en-US" sz="2000">
                <a:cs typeface="Calibri" panose="020F0502020204030204"/>
              </a:rPr>
              <a:t>We meet when there is a need to share timely information.</a:t>
            </a:r>
            <a:br>
              <a:rPr lang="en-US" sz="2000">
                <a:cs typeface="Calibri" panose="020F0502020204030204"/>
              </a:rPr>
            </a:br>
            <a:br>
              <a:rPr lang="en-US" sz="2000">
                <a:cs typeface="Calibri" panose="020F0502020204030204"/>
              </a:rPr>
            </a:b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662DB-27F5-47F9-BB20-4B032C21F45D}"/>
              </a:ext>
            </a:extLst>
          </p:cNvPr>
          <p:cNvSpPr txBox="1"/>
          <p:nvPr/>
        </p:nvSpPr>
        <p:spPr>
          <a:xfrm>
            <a:off x="8982527" y="5664925"/>
            <a:ext cx="30533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ea typeface="+mn-lt"/>
                <a:cs typeface="+mn-lt"/>
              </a:rPr>
              <a:t>For more information, visit: 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3"/>
              </a:rPr>
              <a:t>https://www.naccho.org/lhit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807637"/>
            <a:ext cx="3291080" cy="4861726"/>
          </a:xfrm>
        </p:spPr>
        <p:txBody>
          <a:bodyPr>
            <a:normAutofit/>
          </a:bodyPr>
          <a:lstStyle/>
          <a:p>
            <a:pPr algn="r"/>
            <a:r>
              <a:rPr lang="en-US" sz="6600" b="1"/>
              <a:t>Today's Meeting</a:t>
            </a:r>
            <a:endParaRPr lang="en-US" sz="6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cs typeface="Calibri"/>
              </a:rPr>
              <a:t>New Member Shout Out</a:t>
            </a:r>
          </a:p>
          <a:p>
            <a:r>
              <a:rPr lang="en-US" sz="2000" dirty="0">
                <a:cs typeface="Calibri"/>
              </a:rPr>
              <a:t>Lessons Learned from NACCHO 360 – Jason Frame, Chief Information Officer, Southern Nevada Health District</a:t>
            </a:r>
            <a:endParaRPr lang="en-US" dirty="0"/>
          </a:p>
          <a:p>
            <a:r>
              <a:rPr lang="en-US" sz="2000" dirty="0">
                <a:cs typeface="Calibri"/>
              </a:rPr>
              <a:t>Quarterly Retrospective</a:t>
            </a:r>
          </a:p>
          <a:p>
            <a:endParaRPr lang="en-US" sz="2000" dirty="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36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b="1"/>
              <a:t>Stay Connected</a:t>
            </a:r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9EBAA6A-5287-9D32-FFB4-962B6F03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36" y="511293"/>
            <a:ext cx="275627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 panose="020F0502020204030204"/>
              </a:rPr>
              <a:t>Download </a:t>
            </a:r>
            <a:r>
              <a:rPr lang="en-US" b="1">
                <a:cs typeface="Calibri" panose="020F0502020204030204"/>
              </a:rPr>
              <a:t>Connected Communities</a:t>
            </a:r>
          </a:p>
          <a:p>
            <a:r>
              <a:rPr lang="en-US">
                <a:cs typeface="Calibri" panose="020F0502020204030204"/>
              </a:rPr>
              <a:t>Login: virtualcommunities.naccho.org</a:t>
            </a:r>
          </a:p>
          <a:p>
            <a:r>
              <a:rPr lang="en-US">
                <a:cs typeface="Calibri" panose="020F0502020204030204"/>
              </a:rPr>
              <a:t>Your </a:t>
            </a:r>
            <a:r>
              <a:rPr lang="en-US" err="1">
                <a:cs typeface="Calibri" panose="020F0502020204030204"/>
              </a:rPr>
              <a:t>MyNACCHO</a:t>
            </a:r>
            <a:r>
              <a:rPr lang="en-US">
                <a:cs typeface="Calibri" panose="020F0502020204030204"/>
              </a:rPr>
              <a:t> login</a:t>
            </a:r>
          </a:p>
          <a:p>
            <a:r>
              <a:rPr lang="en-US">
                <a:cs typeface="Calibri" panose="020F0502020204030204"/>
              </a:rPr>
              <a:t>Ba-da-</a:t>
            </a:r>
            <a:r>
              <a:rPr lang="en-US" err="1">
                <a:cs typeface="Calibri" panose="020F0502020204030204"/>
              </a:rPr>
              <a:t>bing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ba</a:t>
            </a:r>
            <a:r>
              <a:rPr lang="en-US">
                <a:cs typeface="Calibri" panose="020F0502020204030204"/>
              </a:rPr>
              <a:t>-da-boom</a:t>
            </a: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021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E4A06A-DC4F-248A-320E-75681034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65" y="872793"/>
            <a:ext cx="2344750" cy="4809744"/>
          </a:xfrm>
          <a:prstGeom prst="rect">
            <a:avLst/>
          </a:prstGeom>
        </p:spPr>
      </p:pic>
      <p:grpSp>
        <p:nvGrpSpPr>
          <p:cNvPr id="17" name="Group 23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770AA37-1210-4A9F-9FC0-1876C811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730" y="872793"/>
            <a:ext cx="2344750" cy="4809744"/>
          </a:xfrm>
          <a:prstGeom prst="rect">
            <a:avLst/>
          </a:prstGeom>
        </p:spPr>
      </p:pic>
      <p:grpSp>
        <p:nvGrpSpPr>
          <p:cNvPr id="19" name="Group 27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EBAA6A-5287-9D32-FFB4-962B6F03B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284" y="872793"/>
            <a:ext cx="2344750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3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black and orange tech piece hardware">
            <a:extLst>
              <a:ext uri="{FF2B5EF4-FFF2-40B4-BE49-F238E27FC236}">
                <a16:creationId xmlns:a16="http://schemas.microsoft.com/office/drawing/2014/main" id="{9A94DAD4-FD8C-4EA0-BCB7-23949102A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1" r="17461"/>
          <a:stretch/>
        </p:blipFill>
        <p:spPr>
          <a:xfrm>
            <a:off x="621675" y="623275"/>
            <a:ext cx="5474323" cy="5607882"/>
          </a:xfrm>
          <a:prstGeom prst="rect">
            <a:avLst/>
          </a:prstGeom>
        </p:spPr>
      </p:pic>
      <p:sp>
        <p:nvSpPr>
          <p:cNvPr id="7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188637"/>
            <a:ext cx="4376113" cy="1597228"/>
          </a:xfrm>
        </p:spPr>
        <p:txBody>
          <a:bodyPr>
            <a:normAutofit/>
          </a:bodyPr>
          <a:lstStyle/>
          <a:p>
            <a:r>
              <a:rPr lang="en-US" sz="5400" b="1" dirty="0"/>
              <a:t>New Members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831" y="2998278"/>
            <a:ext cx="3917505" cy="189376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>
                <a:cs typeface="Calibri" panose="020F0502020204030204"/>
              </a:rPr>
              <a:t>Introduce yourself</a:t>
            </a:r>
          </a:p>
          <a:p>
            <a:r>
              <a:rPr lang="en-US" sz="2000">
                <a:cs typeface="Calibri" panose="020F0502020204030204"/>
              </a:rPr>
              <a:t>What's at the top of your mind</a:t>
            </a:r>
          </a:p>
          <a:p>
            <a:r>
              <a:rPr lang="en-US" sz="2000">
                <a:cs typeface="Calibri" panose="020F0502020204030204"/>
              </a:rPr>
              <a:t>Elaborate on specific projects: Ones we should know about and how we can work together</a:t>
            </a:r>
            <a:endParaRPr lang="en-US">
              <a:cs typeface="Calibri"/>
            </a:endParaRPr>
          </a:p>
          <a:p>
            <a:r>
              <a:rPr lang="en-US" sz="2000">
                <a:cs typeface="Calibri" panose="020F0502020204030204"/>
              </a:rPr>
              <a:t>If you're new, what would you like to learn about?</a:t>
            </a:r>
          </a:p>
          <a:p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682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AE53-7E30-4DF6-A295-0A7F93A1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Takeaways from NACCHO 360</a:t>
            </a:r>
            <a:endParaRPr lang="en-US" sz="40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1A4F1-E5D8-4F90-988A-DA16770BB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630" y="1582941"/>
            <a:ext cx="11142274" cy="6308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dirty="0">
                <a:ea typeface="+mn-lt"/>
                <a:cs typeface="+mn-lt"/>
              </a:rPr>
              <a:t>Everyone is talking about 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F5BB7-1FC3-49CE-890D-2B4B1605B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2329" y="2314805"/>
            <a:ext cx="7333292" cy="41293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342900"/>
            <a:r>
              <a:rPr lang="en-US" sz="2400" dirty="0">
                <a:solidFill>
                  <a:srgbClr val="292929"/>
                </a:solidFill>
                <a:latin typeface="Inter"/>
              </a:rPr>
              <a:t>Everyone has a cybersecurity story, it's important to connect LHDs </a:t>
            </a:r>
            <a:endParaRPr lang="en-US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571500" indent="-342900"/>
            <a:r>
              <a:rPr lang="en-US" sz="2400" dirty="0">
                <a:solidFill>
                  <a:srgbClr val="292929"/>
                </a:solidFill>
                <a:latin typeface="Inter"/>
              </a:rPr>
              <a:t>Programs do better when they recognize and work with IT instead of seeing it as an aside</a:t>
            </a:r>
            <a:endParaRPr lang="en-US" dirty="0">
              <a:cs typeface="Calibri"/>
            </a:endParaRPr>
          </a:p>
          <a:p>
            <a:pPr marL="571500" indent="-342900"/>
            <a:r>
              <a:rPr lang="en-US" sz="2400" dirty="0">
                <a:solidFill>
                  <a:srgbClr val="292929"/>
                </a:solidFill>
                <a:latin typeface="Inter"/>
              </a:rPr>
              <a:t>Local Health Officials are often afraid to talk about IT, but want to communicate needs</a:t>
            </a:r>
          </a:p>
          <a:p>
            <a:pPr marL="571500" indent="-342900"/>
            <a:r>
              <a:rPr lang="en-US" sz="2400" dirty="0">
                <a:solidFill>
                  <a:srgbClr val="292929"/>
                </a:solidFill>
                <a:latin typeface="Inter"/>
              </a:rPr>
              <a:t>Want to try to do sprint retrospectives for our meetings</a:t>
            </a:r>
          </a:p>
          <a:p>
            <a:pPr marL="571500" indent="-342900"/>
            <a:r>
              <a:rPr lang="en-US" sz="2400" dirty="0">
                <a:solidFill>
                  <a:srgbClr val="292929"/>
                </a:solidFill>
                <a:latin typeface="Inter"/>
              </a:rPr>
              <a:t>We need more LHIT members in the room at NACCHO 360</a:t>
            </a:r>
          </a:p>
          <a:p>
            <a:pPr marL="571500" indent="-342900"/>
            <a:endParaRPr lang="en-US" sz="2400" dirty="0">
              <a:solidFill>
                <a:srgbClr val="292929"/>
              </a:solidFill>
              <a:latin typeface="Inter"/>
            </a:endParaRPr>
          </a:p>
          <a:p>
            <a:pPr marL="571500" indent="-342900"/>
            <a:endParaRPr lang="en-US" sz="2400" dirty="0">
              <a:solidFill>
                <a:srgbClr val="292929"/>
              </a:solidFill>
              <a:latin typeface="In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C16F8-6E55-818E-716F-EC4C481FD899}"/>
              </a:ext>
            </a:extLst>
          </p:cNvPr>
          <p:cNvSpPr txBox="1"/>
          <p:nvPr/>
        </p:nvSpPr>
        <p:spPr>
          <a:xfrm>
            <a:off x="601578" y="4682288"/>
            <a:ext cx="31582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Jason Frame</a:t>
            </a:r>
            <a:br>
              <a:rPr lang="en-US" b="1" dirty="0">
                <a:cs typeface="Calibri"/>
              </a:rPr>
            </a:br>
            <a:r>
              <a:rPr lang="en-US" b="1" dirty="0">
                <a:cs typeface="Calibri"/>
              </a:rPr>
              <a:t>Chief Information Technology </a:t>
            </a:r>
            <a:endParaRPr lang="en-US" dirty="0"/>
          </a:p>
          <a:p>
            <a:r>
              <a:rPr lang="en-US" b="1" dirty="0">
                <a:cs typeface="Calibri"/>
              </a:rPr>
              <a:t>Southern Nevada</a:t>
            </a:r>
          </a:p>
        </p:txBody>
      </p:sp>
    </p:spTree>
    <p:extLst>
      <p:ext uri="{BB962C8B-B14F-4D97-AF65-F5344CB8AC3E}">
        <p14:creationId xmlns:p14="http://schemas.microsoft.com/office/powerpoint/2010/main" val="409774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5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628" y="36101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Discussion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541781"/>
            <a:ext cx="1944890" cy="525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3B55-49C0-173D-2954-C296319070A2}"/>
              </a:ext>
            </a:extLst>
          </p:cNvPr>
          <p:cNvSpPr txBox="1"/>
          <p:nvPr/>
        </p:nvSpPr>
        <p:spPr>
          <a:xfrm>
            <a:off x="1337419" y="1781803"/>
            <a:ext cx="905430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cs typeface="Calibri"/>
              </a:rPr>
              <a:t>Are there other takeaways from conferences you've attended this year?</a:t>
            </a:r>
            <a:endParaRPr lang="en-US" sz="3200">
              <a:ea typeface="Calibri"/>
              <a:cs typeface="Calibri"/>
            </a:endParaRPr>
          </a:p>
          <a:p>
            <a:endParaRPr lang="en-US" sz="2000" b="1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A2B6F-5884-B190-A091-BB72AF8774C0}"/>
              </a:ext>
            </a:extLst>
          </p:cNvPr>
          <p:cNvSpPr txBox="1"/>
          <p:nvPr/>
        </p:nvSpPr>
        <p:spPr>
          <a:xfrm>
            <a:off x="1044287" y="3323765"/>
            <a:ext cx="8507465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At DefCon, we learned the White House is fast tracking an executive order on AI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At Ai4, we learned that a local health department in Canada used IBM Watson Assistant to power a virtual assistant</a:t>
            </a:r>
            <a:endParaRPr lang="en-US" sz="2800" dirty="0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 b="1" i="1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775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5BA108D048D54C94321FC32E877AB6" ma:contentTypeVersion="19" ma:contentTypeDescription="Create a new document." ma:contentTypeScope="" ma:versionID="f891cf4667fae9d4904f61a787bb5cb3">
  <xsd:schema xmlns:xsd="http://www.w3.org/2001/XMLSchema" xmlns:xs="http://www.w3.org/2001/XMLSchema" xmlns:p="http://schemas.microsoft.com/office/2006/metadata/properties" xmlns:ns1="http://schemas.microsoft.com/sharepoint/v3" xmlns:ns2="c0296a61-e284-40f1-bce3-9979ca9d4c75" xmlns:ns3="f68b3755-2db9-41d4-88ce-e0cf2a61b51d" targetNamespace="http://schemas.microsoft.com/office/2006/metadata/properties" ma:root="true" ma:fieldsID="19397c712079d4665ac67d343cdd2926" ns1:_="" ns2:_="" ns3:_="">
    <xsd:import namespace="http://schemas.microsoft.com/sharepoint/v3"/>
    <xsd:import namespace="c0296a61-e284-40f1-bce3-9979ca9d4c75"/>
    <xsd:import namespace="f68b3755-2db9-41d4-88ce-e0cf2a61b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96a61-e284-40f1-bce3-9979ca9d4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4c5ea74-d56c-488c-8f42-661e14919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b3755-2db9-41d4-88ce-e0cf2a61b5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5d7bb01-e758-4b9c-82bd-e172250b5c80}" ma:internalName="TaxCatchAll" ma:showField="CatchAllData" ma:web="f68b3755-2db9-41d4-88ce-e0cf2a61b5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8b3755-2db9-41d4-88ce-e0cf2a61b51d">
      <UserInfo>
        <DisplayName>Shauna McLaughlin</DisplayName>
        <AccountId>13</AccountId>
        <AccountType/>
      </UserInfo>
      <UserInfo>
        <DisplayName>Dennis Small</DisplayName>
        <AccountId>15</AccountId>
        <AccountType/>
      </UserInfo>
      <UserInfo>
        <DisplayName>Den Small</DisplayName>
        <AccountId>31</AccountId>
        <AccountType/>
      </UserInfo>
      <UserInfo>
        <DisplayName>Dom Puller</DisplayName>
        <AccountId>10</AccountId>
        <AccountType/>
      </UserInfo>
      <UserInfo>
        <DisplayName>Scout Farrow</DisplayName>
        <AccountId>97</AccountId>
        <AccountType/>
      </UserInfo>
      <UserInfo>
        <DisplayName>Joey O'Bryhim</DisplayName>
        <AccountId>618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c0296a61-e284-40f1-bce3-9979ca9d4c75">
      <Terms xmlns="http://schemas.microsoft.com/office/infopath/2007/PartnerControls"/>
    </lcf76f155ced4ddcb4097134ff3c332f>
    <TaxCatchAll xmlns="f68b3755-2db9-41d4-88ce-e0cf2a61b5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11EEF9-0D4A-4BAC-A7A9-525D9558C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296a61-e284-40f1-bce3-9979ca9d4c75"/>
    <ds:schemaRef ds:uri="f68b3755-2db9-41d4-88ce-e0cf2a61b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7F5BCC-4BB9-41A6-856B-27044ED7F34D}">
  <ds:schemaRefs>
    <ds:schemaRef ds:uri="c0296a61-e284-40f1-bce3-9979ca9d4c75"/>
    <ds:schemaRef ds:uri="f68b3755-2db9-41d4-88ce-e0cf2a61b51d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7145A6E-91A4-498D-A28E-5B0BA9D13D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6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Office Theme</vt:lpstr>
      <vt:lpstr>PowerPoint Presentation</vt:lpstr>
      <vt:lpstr>PowerPoint Presentation</vt:lpstr>
      <vt:lpstr>Local Health IT CoP</vt:lpstr>
      <vt:lpstr>Today's Meeting</vt:lpstr>
      <vt:lpstr>Stay Connected</vt:lpstr>
      <vt:lpstr>PowerPoint Presentation</vt:lpstr>
      <vt:lpstr>New Members</vt:lpstr>
      <vt:lpstr>Takeaways from NACCHO 360</vt:lpstr>
      <vt:lpstr>PowerPoint Presentation</vt:lpstr>
      <vt:lpstr>PowerPoint Presentation</vt:lpstr>
      <vt:lpstr>PowerPoint Presentation</vt:lpstr>
      <vt:lpstr>PowerPoint Presentation</vt:lpstr>
      <vt:lpstr>Virtual Communities</vt:lpstr>
      <vt:lpstr>PowerPoint Presentation</vt:lpstr>
      <vt:lpstr>PowerPoint Presentation</vt:lpstr>
      <vt:lpstr>Next Meeting</vt:lpstr>
      <vt:lpstr>PowerPoint Presentation</vt:lpstr>
      <vt:lpstr>Questions or Comments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128</cp:revision>
  <dcterms:created xsi:type="dcterms:W3CDTF">2013-07-15T20:26:40Z</dcterms:created>
  <dcterms:modified xsi:type="dcterms:W3CDTF">2023-08-23T20:39:03Z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512">
    <vt:lpwstr>14</vt:lpwstr>
  </property>
  <property fmtid="{D5CDD505-2E9C-101B-9397-08002B2CF9AE}" pid="3" name="ContentTypeId">
    <vt:lpwstr>0x010100795BA108D048D54C94321FC32E877AB6</vt:lpwstr>
  </property>
  <property fmtid="{D5CDD505-2E9C-101B-9397-08002B2CF9AE}" pid="4" name="AuthorIds_UIVersion_3072">
    <vt:lpwstr>14</vt:lpwstr>
  </property>
  <property fmtid="{D5CDD505-2E9C-101B-9397-08002B2CF9AE}" pid="5" name="AuthorIds_UIVersion_9728">
    <vt:lpwstr>14</vt:lpwstr>
  </property>
  <property fmtid="{D5CDD505-2E9C-101B-9397-08002B2CF9AE}" pid="6" name="MediaServiceImageTags">
    <vt:lpwstr/>
  </property>
</Properties>
</file>