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sldIdLst>
    <p:sldId id="271" r:id="rId5"/>
    <p:sldId id="257" r:id="rId6"/>
    <p:sldId id="259" r:id="rId7"/>
    <p:sldId id="262" r:id="rId8"/>
    <p:sldId id="339" r:id="rId9"/>
    <p:sldId id="338" r:id="rId10"/>
    <p:sldId id="337" r:id="rId11"/>
    <p:sldId id="270"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D142D-28AE-CBE2-DFF0-0204D82379E7}" v="2" dt="2020-10-16T20:06:44.886"/>
    <p1510:client id="{362C70D4-4FC4-F647-8449-3F0435C73D33}" v="33" dt="2020-10-16T20:35:25.396"/>
    <p1510:client id="{6F02EC15-D315-99E2-CB0D-735E6087D282}" v="1123" dt="2020-10-19T19:43:03.086"/>
    <p1510:client id="{7751D44B-5343-CFB2-2BA2-A9D1C178FA31}" v="180" dt="2020-10-20T16:35:49.043"/>
    <p1510:client id="{B96476D7-AD2B-418F-8189-1C4F144C91A5}" v="149" dt="2020-10-19T20:35:05.152"/>
    <p1510:client id="{F2063774-5540-5F99-E39C-24336337D8C1}" v="120" dt="2019-08-22T16:48:57.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8FA42-57EA-4661-90B7-A8F52C5ACCB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9BC3824-3E6C-4295-A3C3-187F83B6599B}">
      <dgm:prSet/>
      <dgm:spPr/>
      <dgm:t>
        <a:bodyPr/>
        <a:lstStyle/>
        <a:p>
          <a:r>
            <a:rPr lang="en-US"/>
            <a:t>Name</a:t>
          </a:r>
        </a:p>
      </dgm:t>
    </dgm:pt>
    <dgm:pt modelId="{1E00B547-43E3-4ED9-86B0-24647A87412F}" type="parTrans" cxnId="{3D7D4621-828E-482C-83FE-6681C1D62997}">
      <dgm:prSet/>
      <dgm:spPr/>
      <dgm:t>
        <a:bodyPr/>
        <a:lstStyle/>
        <a:p>
          <a:endParaRPr lang="en-US"/>
        </a:p>
      </dgm:t>
    </dgm:pt>
    <dgm:pt modelId="{3B1F8A04-41BB-4B71-97CE-D964D3535871}" type="sibTrans" cxnId="{3D7D4621-828E-482C-83FE-6681C1D62997}">
      <dgm:prSet/>
      <dgm:spPr/>
      <dgm:t>
        <a:bodyPr/>
        <a:lstStyle/>
        <a:p>
          <a:endParaRPr lang="en-US"/>
        </a:p>
      </dgm:t>
    </dgm:pt>
    <dgm:pt modelId="{BFD5C3C1-8FC9-476E-AB28-8361D40ED0C8}">
      <dgm:prSet/>
      <dgm:spPr/>
      <dgm:t>
        <a:bodyPr/>
        <a:lstStyle/>
        <a:p>
          <a:r>
            <a:rPr lang="en-US"/>
            <a:t>Local Health Department</a:t>
          </a:r>
        </a:p>
      </dgm:t>
    </dgm:pt>
    <dgm:pt modelId="{2E6BDD2D-0908-4846-B3B4-3DB8B0CE4973}" type="parTrans" cxnId="{F0EBACA2-B892-45F5-86A0-2A03989C7119}">
      <dgm:prSet/>
      <dgm:spPr/>
      <dgm:t>
        <a:bodyPr/>
        <a:lstStyle/>
        <a:p>
          <a:endParaRPr lang="en-US"/>
        </a:p>
      </dgm:t>
    </dgm:pt>
    <dgm:pt modelId="{11133E84-A919-4236-8CCA-D284A8D44363}" type="sibTrans" cxnId="{F0EBACA2-B892-45F5-86A0-2A03989C7119}">
      <dgm:prSet/>
      <dgm:spPr/>
      <dgm:t>
        <a:bodyPr/>
        <a:lstStyle/>
        <a:p>
          <a:endParaRPr lang="en-US"/>
        </a:p>
      </dgm:t>
    </dgm:pt>
    <dgm:pt modelId="{9E15D738-49D1-43E4-8D69-23DA75BC4988}">
      <dgm:prSet/>
      <dgm:spPr/>
      <dgm:t>
        <a:bodyPr/>
        <a:lstStyle/>
        <a:p>
          <a:r>
            <a:rPr lang="en-US"/>
            <a:t>[First-timers] What would you like to learn from this group?</a:t>
          </a:r>
        </a:p>
      </dgm:t>
    </dgm:pt>
    <dgm:pt modelId="{C9B57AB2-0C69-4468-A4A8-DFFDD8E10438}" type="parTrans" cxnId="{3FFEB496-A4F7-4C45-80F5-8A823805A301}">
      <dgm:prSet/>
      <dgm:spPr/>
      <dgm:t>
        <a:bodyPr/>
        <a:lstStyle/>
        <a:p>
          <a:endParaRPr lang="en-US"/>
        </a:p>
      </dgm:t>
    </dgm:pt>
    <dgm:pt modelId="{990D7289-0D8B-4233-9ECB-79E6DB68C537}" type="sibTrans" cxnId="{3FFEB496-A4F7-4C45-80F5-8A823805A301}">
      <dgm:prSet/>
      <dgm:spPr/>
      <dgm:t>
        <a:bodyPr/>
        <a:lstStyle/>
        <a:p>
          <a:endParaRPr lang="en-US"/>
        </a:p>
      </dgm:t>
    </dgm:pt>
    <dgm:pt modelId="{4F80F21E-88AA-4995-BA3D-595FCEE23673}">
      <dgm:prSet/>
      <dgm:spPr/>
      <dgm:t>
        <a:bodyPr/>
        <a:lstStyle/>
        <a:p>
          <a:pPr rtl="0"/>
          <a:r>
            <a:rPr lang="en-US"/>
            <a:t>[Returning guests] </a:t>
          </a:r>
          <a:r>
            <a:rPr lang="en-US">
              <a:latin typeface="Calibri Light" panose="020F0302020204030204"/>
            </a:rPr>
            <a:t>How are you doing? What</a:t>
          </a:r>
          <a:r>
            <a:rPr lang="en-US"/>
            <a:t> are </a:t>
          </a:r>
          <a:r>
            <a:rPr lang="en-US">
              <a:latin typeface="Calibri Light" panose="020F0302020204030204"/>
            </a:rPr>
            <a:t>you working on or thinking about this week?</a:t>
          </a:r>
          <a:endParaRPr lang="en-US"/>
        </a:p>
      </dgm:t>
    </dgm:pt>
    <dgm:pt modelId="{C852133D-0E47-49B8-8C59-E21C1745C45A}" type="parTrans" cxnId="{F6E2F16D-2B70-4B81-9AB0-3C2DA28BF191}">
      <dgm:prSet/>
      <dgm:spPr/>
      <dgm:t>
        <a:bodyPr/>
        <a:lstStyle/>
        <a:p>
          <a:endParaRPr lang="en-US"/>
        </a:p>
      </dgm:t>
    </dgm:pt>
    <dgm:pt modelId="{067F6B91-A958-4DCD-8E8F-DD72F9F697CF}" type="sibTrans" cxnId="{F6E2F16D-2B70-4B81-9AB0-3C2DA28BF191}">
      <dgm:prSet/>
      <dgm:spPr/>
      <dgm:t>
        <a:bodyPr/>
        <a:lstStyle/>
        <a:p>
          <a:endParaRPr lang="en-US"/>
        </a:p>
      </dgm:t>
    </dgm:pt>
    <dgm:pt modelId="{FA691109-ADC1-4BD0-B7CA-7785AB3D2ACB}" type="pres">
      <dgm:prSet presAssocID="{50C8FA42-57EA-4661-90B7-A8F52C5ACCB6}" presName="vert0" presStyleCnt="0">
        <dgm:presLayoutVars>
          <dgm:dir/>
          <dgm:animOne val="branch"/>
          <dgm:animLvl val="lvl"/>
        </dgm:presLayoutVars>
      </dgm:prSet>
      <dgm:spPr/>
    </dgm:pt>
    <dgm:pt modelId="{C38A2858-D19C-4D0C-9380-786C66609864}" type="pres">
      <dgm:prSet presAssocID="{59BC3824-3E6C-4295-A3C3-187F83B6599B}" presName="thickLine" presStyleLbl="alignNode1" presStyleIdx="0" presStyleCnt="4"/>
      <dgm:spPr/>
    </dgm:pt>
    <dgm:pt modelId="{142FF207-DC93-4632-A058-BE16E4E77EEC}" type="pres">
      <dgm:prSet presAssocID="{59BC3824-3E6C-4295-A3C3-187F83B6599B}" presName="horz1" presStyleCnt="0"/>
      <dgm:spPr/>
    </dgm:pt>
    <dgm:pt modelId="{D5FD203C-54ED-4E8A-8215-583A3E8A8A31}" type="pres">
      <dgm:prSet presAssocID="{59BC3824-3E6C-4295-A3C3-187F83B6599B}" presName="tx1" presStyleLbl="revTx" presStyleIdx="0" presStyleCnt="4"/>
      <dgm:spPr/>
    </dgm:pt>
    <dgm:pt modelId="{DD991DB6-5753-46D2-9E45-EA91E068350B}" type="pres">
      <dgm:prSet presAssocID="{59BC3824-3E6C-4295-A3C3-187F83B6599B}" presName="vert1" presStyleCnt="0"/>
      <dgm:spPr/>
    </dgm:pt>
    <dgm:pt modelId="{5032D71E-D673-4B08-AD07-70EC3CCE3AE3}" type="pres">
      <dgm:prSet presAssocID="{BFD5C3C1-8FC9-476E-AB28-8361D40ED0C8}" presName="thickLine" presStyleLbl="alignNode1" presStyleIdx="1" presStyleCnt="4"/>
      <dgm:spPr/>
    </dgm:pt>
    <dgm:pt modelId="{B4878B6A-83DD-4D4F-A1E6-770E23E04137}" type="pres">
      <dgm:prSet presAssocID="{BFD5C3C1-8FC9-476E-AB28-8361D40ED0C8}" presName="horz1" presStyleCnt="0"/>
      <dgm:spPr/>
    </dgm:pt>
    <dgm:pt modelId="{97BE3BE5-C63C-48DA-90DF-2076ECDAEA94}" type="pres">
      <dgm:prSet presAssocID="{BFD5C3C1-8FC9-476E-AB28-8361D40ED0C8}" presName="tx1" presStyleLbl="revTx" presStyleIdx="1" presStyleCnt="4"/>
      <dgm:spPr/>
    </dgm:pt>
    <dgm:pt modelId="{B828E27F-E303-4EA0-BAF4-29397FD6D689}" type="pres">
      <dgm:prSet presAssocID="{BFD5C3C1-8FC9-476E-AB28-8361D40ED0C8}" presName="vert1" presStyleCnt="0"/>
      <dgm:spPr/>
    </dgm:pt>
    <dgm:pt modelId="{62C82572-D60E-4356-8B0A-BDB592CF8C85}" type="pres">
      <dgm:prSet presAssocID="{9E15D738-49D1-43E4-8D69-23DA75BC4988}" presName="thickLine" presStyleLbl="alignNode1" presStyleIdx="2" presStyleCnt="4"/>
      <dgm:spPr/>
    </dgm:pt>
    <dgm:pt modelId="{40DC2F3C-CEC0-417D-9E31-7BA9202E7CC4}" type="pres">
      <dgm:prSet presAssocID="{9E15D738-49D1-43E4-8D69-23DA75BC4988}" presName="horz1" presStyleCnt="0"/>
      <dgm:spPr/>
    </dgm:pt>
    <dgm:pt modelId="{6D9541EA-5C4F-471A-B566-3C5CECECCC8A}" type="pres">
      <dgm:prSet presAssocID="{9E15D738-49D1-43E4-8D69-23DA75BC4988}" presName="tx1" presStyleLbl="revTx" presStyleIdx="2" presStyleCnt="4"/>
      <dgm:spPr/>
    </dgm:pt>
    <dgm:pt modelId="{FB952382-EAB3-483A-8DD9-B221323C6969}" type="pres">
      <dgm:prSet presAssocID="{9E15D738-49D1-43E4-8D69-23DA75BC4988}" presName="vert1" presStyleCnt="0"/>
      <dgm:spPr/>
    </dgm:pt>
    <dgm:pt modelId="{062FA84E-92C9-4951-97EB-3E51905904A3}" type="pres">
      <dgm:prSet presAssocID="{4F80F21E-88AA-4995-BA3D-595FCEE23673}" presName="thickLine" presStyleLbl="alignNode1" presStyleIdx="3" presStyleCnt="4"/>
      <dgm:spPr/>
    </dgm:pt>
    <dgm:pt modelId="{3A433AC6-1712-4B63-A6B0-AA967124BB8B}" type="pres">
      <dgm:prSet presAssocID="{4F80F21E-88AA-4995-BA3D-595FCEE23673}" presName="horz1" presStyleCnt="0"/>
      <dgm:spPr/>
    </dgm:pt>
    <dgm:pt modelId="{AC7D9BEC-0DD0-461A-B44E-07E1B9495828}" type="pres">
      <dgm:prSet presAssocID="{4F80F21E-88AA-4995-BA3D-595FCEE23673}" presName="tx1" presStyleLbl="revTx" presStyleIdx="3" presStyleCnt="4"/>
      <dgm:spPr/>
    </dgm:pt>
    <dgm:pt modelId="{38232916-C000-42F5-A99E-1E1894106A0B}" type="pres">
      <dgm:prSet presAssocID="{4F80F21E-88AA-4995-BA3D-595FCEE23673}" presName="vert1" presStyleCnt="0"/>
      <dgm:spPr/>
    </dgm:pt>
  </dgm:ptLst>
  <dgm:cxnLst>
    <dgm:cxn modelId="{3D7D4621-828E-482C-83FE-6681C1D62997}" srcId="{50C8FA42-57EA-4661-90B7-A8F52C5ACCB6}" destId="{59BC3824-3E6C-4295-A3C3-187F83B6599B}" srcOrd="0" destOrd="0" parTransId="{1E00B547-43E3-4ED9-86B0-24647A87412F}" sibTransId="{3B1F8A04-41BB-4B71-97CE-D964D3535871}"/>
    <dgm:cxn modelId="{56D05E24-C97B-42AC-85D5-1A208A5F5FF6}" type="presOf" srcId="{50C8FA42-57EA-4661-90B7-A8F52C5ACCB6}" destId="{FA691109-ADC1-4BD0-B7CA-7785AB3D2ACB}" srcOrd="0" destOrd="0" presId="urn:microsoft.com/office/officeart/2008/layout/LinedList"/>
    <dgm:cxn modelId="{F6E2F16D-2B70-4B81-9AB0-3C2DA28BF191}" srcId="{50C8FA42-57EA-4661-90B7-A8F52C5ACCB6}" destId="{4F80F21E-88AA-4995-BA3D-595FCEE23673}" srcOrd="3" destOrd="0" parTransId="{C852133D-0E47-49B8-8C59-E21C1745C45A}" sibTransId="{067F6B91-A958-4DCD-8E8F-DD72F9F697CF}"/>
    <dgm:cxn modelId="{15935080-A111-4537-8E03-23CAC2A50BB3}" type="presOf" srcId="{4F80F21E-88AA-4995-BA3D-595FCEE23673}" destId="{AC7D9BEC-0DD0-461A-B44E-07E1B9495828}" srcOrd="0" destOrd="0" presId="urn:microsoft.com/office/officeart/2008/layout/LinedList"/>
    <dgm:cxn modelId="{CFD17C89-768E-4C9C-B587-806C24436EB7}" type="presOf" srcId="{9E15D738-49D1-43E4-8D69-23DA75BC4988}" destId="{6D9541EA-5C4F-471A-B566-3C5CECECCC8A}" srcOrd="0" destOrd="0" presId="urn:microsoft.com/office/officeart/2008/layout/LinedList"/>
    <dgm:cxn modelId="{3FFEB496-A4F7-4C45-80F5-8A823805A301}" srcId="{50C8FA42-57EA-4661-90B7-A8F52C5ACCB6}" destId="{9E15D738-49D1-43E4-8D69-23DA75BC4988}" srcOrd="2" destOrd="0" parTransId="{C9B57AB2-0C69-4468-A4A8-DFFDD8E10438}" sibTransId="{990D7289-0D8B-4233-9ECB-79E6DB68C537}"/>
    <dgm:cxn modelId="{490E199B-AF9F-4D60-A5C3-1793A5A05D4F}" type="presOf" srcId="{59BC3824-3E6C-4295-A3C3-187F83B6599B}" destId="{D5FD203C-54ED-4E8A-8215-583A3E8A8A31}" srcOrd="0" destOrd="0" presId="urn:microsoft.com/office/officeart/2008/layout/LinedList"/>
    <dgm:cxn modelId="{F0EBACA2-B892-45F5-86A0-2A03989C7119}" srcId="{50C8FA42-57EA-4661-90B7-A8F52C5ACCB6}" destId="{BFD5C3C1-8FC9-476E-AB28-8361D40ED0C8}" srcOrd="1" destOrd="0" parTransId="{2E6BDD2D-0908-4846-B3B4-3DB8B0CE4973}" sibTransId="{11133E84-A919-4236-8CCA-D284A8D44363}"/>
    <dgm:cxn modelId="{CD0D23E4-4AC9-4D0C-83C9-576807D16E84}" type="presOf" srcId="{BFD5C3C1-8FC9-476E-AB28-8361D40ED0C8}" destId="{97BE3BE5-C63C-48DA-90DF-2076ECDAEA94}" srcOrd="0" destOrd="0" presId="urn:microsoft.com/office/officeart/2008/layout/LinedList"/>
    <dgm:cxn modelId="{AD19C29F-B17C-43BF-92D0-BC9B471BD065}" type="presParOf" srcId="{FA691109-ADC1-4BD0-B7CA-7785AB3D2ACB}" destId="{C38A2858-D19C-4D0C-9380-786C66609864}" srcOrd="0" destOrd="0" presId="urn:microsoft.com/office/officeart/2008/layout/LinedList"/>
    <dgm:cxn modelId="{5E694A53-F1E4-4C46-BC59-3B1738A7180E}" type="presParOf" srcId="{FA691109-ADC1-4BD0-B7CA-7785AB3D2ACB}" destId="{142FF207-DC93-4632-A058-BE16E4E77EEC}" srcOrd="1" destOrd="0" presId="urn:microsoft.com/office/officeart/2008/layout/LinedList"/>
    <dgm:cxn modelId="{C948C747-7E80-4AB4-A21B-E1CED654EAA3}" type="presParOf" srcId="{142FF207-DC93-4632-A058-BE16E4E77EEC}" destId="{D5FD203C-54ED-4E8A-8215-583A3E8A8A31}" srcOrd="0" destOrd="0" presId="urn:microsoft.com/office/officeart/2008/layout/LinedList"/>
    <dgm:cxn modelId="{01A0157D-22C9-4415-AA95-EAAA52186234}" type="presParOf" srcId="{142FF207-DC93-4632-A058-BE16E4E77EEC}" destId="{DD991DB6-5753-46D2-9E45-EA91E068350B}" srcOrd="1" destOrd="0" presId="urn:microsoft.com/office/officeart/2008/layout/LinedList"/>
    <dgm:cxn modelId="{3041583F-EDEB-496A-A7F4-ED4DCD661DF1}" type="presParOf" srcId="{FA691109-ADC1-4BD0-B7CA-7785AB3D2ACB}" destId="{5032D71E-D673-4B08-AD07-70EC3CCE3AE3}" srcOrd="2" destOrd="0" presId="urn:microsoft.com/office/officeart/2008/layout/LinedList"/>
    <dgm:cxn modelId="{6F87B117-29B7-4856-ACDE-887DB39BE2D1}" type="presParOf" srcId="{FA691109-ADC1-4BD0-B7CA-7785AB3D2ACB}" destId="{B4878B6A-83DD-4D4F-A1E6-770E23E04137}" srcOrd="3" destOrd="0" presId="urn:microsoft.com/office/officeart/2008/layout/LinedList"/>
    <dgm:cxn modelId="{C6DF5400-44FE-40C8-91B5-CABDC5326AE7}" type="presParOf" srcId="{B4878B6A-83DD-4D4F-A1E6-770E23E04137}" destId="{97BE3BE5-C63C-48DA-90DF-2076ECDAEA94}" srcOrd="0" destOrd="0" presId="urn:microsoft.com/office/officeart/2008/layout/LinedList"/>
    <dgm:cxn modelId="{457149EF-817A-4EC8-9C1B-5D6A7592B342}" type="presParOf" srcId="{B4878B6A-83DD-4D4F-A1E6-770E23E04137}" destId="{B828E27F-E303-4EA0-BAF4-29397FD6D689}" srcOrd="1" destOrd="0" presId="urn:microsoft.com/office/officeart/2008/layout/LinedList"/>
    <dgm:cxn modelId="{E1034691-2D73-4A2A-83EE-BBD1E29594FD}" type="presParOf" srcId="{FA691109-ADC1-4BD0-B7CA-7785AB3D2ACB}" destId="{62C82572-D60E-4356-8B0A-BDB592CF8C85}" srcOrd="4" destOrd="0" presId="urn:microsoft.com/office/officeart/2008/layout/LinedList"/>
    <dgm:cxn modelId="{3615D986-2659-4597-ADFC-FA0FF83DC5A6}" type="presParOf" srcId="{FA691109-ADC1-4BD0-B7CA-7785AB3D2ACB}" destId="{40DC2F3C-CEC0-417D-9E31-7BA9202E7CC4}" srcOrd="5" destOrd="0" presId="urn:microsoft.com/office/officeart/2008/layout/LinedList"/>
    <dgm:cxn modelId="{0BD17566-6B4B-4EFD-8BB7-D356B860DD5A}" type="presParOf" srcId="{40DC2F3C-CEC0-417D-9E31-7BA9202E7CC4}" destId="{6D9541EA-5C4F-471A-B566-3C5CECECCC8A}" srcOrd="0" destOrd="0" presId="urn:microsoft.com/office/officeart/2008/layout/LinedList"/>
    <dgm:cxn modelId="{1EE8790D-1F3E-4645-8800-195C601664A6}" type="presParOf" srcId="{40DC2F3C-CEC0-417D-9E31-7BA9202E7CC4}" destId="{FB952382-EAB3-483A-8DD9-B221323C6969}" srcOrd="1" destOrd="0" presId="urn:microsoft.com/office/officeart/2008/layout/LinedList"/>
    <dgm:cxn modelId="{0C0F4CF8-8C2D-4A7E-8FA3-E4BADB578A61}" type="presParOf" srcId="{FA691109-ADC1-4BD0-B7CA-7785AB3D2ACB}" destId="{062FA84E-92C9-4951-97EB-3E51905904A3}" srcOrd="6" destOrd="0" presId="urn:microsoft.com/office/officeart/2008/layout/LinedList"/>
    <dgm:cxn modelId="{48702201-C49B-44A0-8A04-32CE2E5DE906}" type="presParOf" srcId="{FA691109-ADC1-4BD0-B7CA-7785AB3D2ACB}" destId="{3A433AC6-1712-4B63-A6B0-AA967124BB8B}" srcOrd="7" destOrd="0" presId="urn:microsoft.com/office/officeart/2008/layout/LinedList"/>
    <dgm:cxn modelId="{29593864-B00A-4D18-8930-5B98C6543402}" type="presParOf" srcId="{3A433AC6-1712-4B63-A6B0-AA967124BB8B}" destId="{AC7D9BEC-0DD0-461A-B44E-07E1B9495828}" srcOrd="0" destOrd="0" presId="urn:microsoft.com/office/officeart/2008/layout/LinedList"/>
    <dgm:cxn modelId="{D40A9688-695F-4C67-8225-C7F14F160A6B}" type="presParOf" srcId="{3A433AC6-1712-4B63-A6B0-AA967124BB8B}" destId="{38232916-C000-42F5-A99E-1E1894106A0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A2858-D19C-4D0C-9380-786C66609864}">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FD203C-54ED-4E8A-8215-583A3E8A8A31}">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Name</a:t>
          </a:r>
        </a:p>
      </dsp:txBody>
      <dsp:txXfrm>
        <a:off x="0" y="0"/>
        <a:ext cx="6492875" cy="1276350"/>
      </dsp:txXfrm>
    </dsp:sp>
    <dsp:sp modelId="{5032D71E-D673-4B08-AD07-70EC3CCE3AE3}">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BE3BE5-C63C-48DA-90DF-2076ECDAEA94}">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Local Health Department</a:t>
          </a:r>
        </a:p>
      </dsp:txBody>
      <dsp:txXfrm>
        <a:off x="0" y="1276350"/>
        <a:ext cx="6492875" cy="1276350"/>
      </dsp:txXfrm>
    </dsp:sp>
    <dsp:sp modelId="{62C82572-D60E-4356-8B0A-BDB592CF8C85}">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9541EA-5C4F-471A-B566-3C5CECECCC8A}">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[First-timers] What would you like to learn from this group?</a:t>
          </a:r>
        </a:p>
      </dsp:txBody>
      <dsp:txXfrm>
        <a:off x="0" y="2552700"/>
        <a:ext cx="6492875" cy="1276350"/>
      </dsp:txXfrm>
    </dsp:sp>
    <dsp:sp modelId="{062FA84E-92C9-4951-97EB-3E51905904A3}">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7D9BEC-0DD0-461A-B44E-07E1B9495828}">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a:t>[Returning guests] </a:t>
          </a:r>
          <a:r>
            <a:rPr lang="en-US" sz="2500" kern="1200">
              <a:latin typeface="Calibri Light" panose="020F0302020204030204"/>
            </a:rPr>
            <a:t>How are you doing? What</a:t>
          </a:r>
          <a:r>
            <a:rPr lang="en-US" sz="2500" kern="1200"/>
            <a:t> are </a:t>
          </a:r>
          <a:r>
            <a:rPr lang="en-US" sz="2500" kern="1200">
              <a:latin typeface="Calibri Light" panose="020F0302020204030204"/>
            </a:rPr>
            <a:t>you working on or thinking about this week?</a:t>
          </a:r>
          <a:endParaRPr lang="en-US" sz="2500" kern="1200"/>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165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597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9987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025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669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251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0752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87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528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645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192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0686423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nacchohq-my.sharepoint.com/:x:/g/personal/amcpherson_naccho_org/EQfAkZ26iJBDh9ZlGzN0QYgB8H4nfrFybc94Oe9CAXyvPQ?e=SNf6b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amcpherson@naccho.or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1A33D9-3DF5-4BB4-9B5B-5042EC801AF5}"/>
              </a:ext>
            </a:extLst>
          </p:cNvPr>
          <p:cNvSpPr txBox="1"/>
          <p:nvPr/>
        </p:nvSpPr>
        <p:spPr>
          <a:xfrm>
            <a:off x="579120" y="61874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Tree>
    <p:extLst>
      <p:ext uri="{BB962C8B-B14F-4D97-AF65-F5344CB8AC3E}">
        <p14:creationId xmlns:p14="http://schemas.microsoft.com/office/powerpoint/2010/main" val="425409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Local Health IT CoP</a:t>
            </a: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fontScale="92500" lnSpcReduction="10000"/>
          </a:bodyPr>
          <a:lstStyle/>
          <a:p>
            <a:pPr marL="0" indent="0" algn="ctr">
              <a:buNone/>
            </a:pPr>
            <a:r>
              <a:rPr lang="en-US" b="1" dirty="0">
                <a:cs typeface="Calibri" panose="020F0502020204030204"/>
              </a:rPr>
              <a:t>Agenda</a:t>
            </a:r>
          </a:p>
          <a:p>
            <a:pPr marL="0" indent="0" algn="ctr">
              <a:buNone/>
            </a:pPr>
            <a:r>
              <a:rPr lang="en-US" dirty="0">
                <a:cs typeface="Calibri" panose="020F0502020204030204"/>
              </a:rPr>
              <a:t>October 20, 2020</a:t>
            </a:r>
          </a:p>
          <a:p>
            <a:pPr marL="0" indent="0">
              <a:buNone/>
            </a:pPr>
            <a:endParaRPr lang="en-US"/>
          </a:p>
          <a:p>
            <a:r>
              <a:rPr lang="en-US" dirty="0">
                <a:ea typeface="+mn-lt"/>
                <a:cs typeface="+mn-lt"/>
              </a:rPr>
              <a:t>Introductions and discussion on your LHD contract tracing needs / current LHD IT needs </a:t>
            </a:r>
            <a:endParaRPr lang="en-US">
              <a:ea typeface="+mn-lt"/>
              <a:cs typeface="+mn-lt"/>
            </a:endParaRPr>
          </a:p>
          <a:p>
            <a:r>
              <a:rPr lang="en-US" u="sng" dirty="0">
                <a:ea typeface="+mn-lt"/>
                <a:cs typeface="+mn-lt"/>
              </a:rPr>
              <a:t>Presentation 1:</a:t>
            </a:r>
            <a:r>
              <a:rPr lang="en-US" dirty="0">
                <a:ea typeface="+mn-lt"/>
                <a:cs typeface="+mn-lt"/>
              </a:rPr>
              <a:t> Sonya Norris from Sedgwick County will present on “Exploring rapid implementations in Public Health of technological support important for optimizing clinical management of the COVID-19 pandemic” </a:t>
            </a:r>
            <a:endParaRPr lang="en-US"/>
          </a:p>
          <a:p>
            <a:r>
              <a:rPr lang="en-US" u="sng" dirty="0">
                <a:ea typeface="+mn-lt"/>
                <a:cs typeface="+mn-lt"/>
              </a:rPr>
              <a:t>Presentation 2:</a:t>
            </a:r>
            <a:r>
              <a:rPr lang="en-US" dirty="0">
                <a:ea typeface="+mn-lt"/>
                <a:cs typeface="+mn-lt"/>
              </a:rPr>
              <a:t> Adam Anderson from Tri-County will present on his contract tracing project in ESRI </a:t>
            </a:r>
            <a:endParaRPr lang="en-US" dirty="0"/>
          </a:p>
          <a:p>
            <a:r>
              <a:rPr lang="en-US" dirty="0">
                <a:ea typeface="+mn-lt"/>
                <a:cs typeface="+mn-lt"/>
              </a:rPr>
              <a:t>How to submit your practice to Model Practices and Innovation Awards </a:t>
            </a:r>
            <a:endParaRPr lang="en-US"/>
          </a:p>
          <a:p>
            <a:endParaRPr lang="en-US">
              <a:cs typeface="Calibri"/>
            </a:endParaRPr>
          </a:p>
          <a:p>
            <a:pPr marL="0" indent="0">
              <a:buNone/>
            </a:pPr>
            <a:endParaRPr lang="en-US">
              <a:cs typeface="Calibri"/>
            </a:endParaRPr>
          </a:p>
          <a:p>
            <a:endParaRPr lang="en-US">
              <a:cs typeface="Calibri"/>
            </a:endParaRPr>
          </a:p>
        </p:txBody>
      </p:sp>
    </p:spTree>
    <p:extLst>
      <p:ext uri="{BB962C8B-B14F-4D97-AF65-F5344CB8AC3E}">
        <p14:creationId xmlns:p14="http://schemas.microsoft.com/office/powerpoint/2010/main" val="226122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4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2"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43"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4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5"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6"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535020" y="685800"/>
            <a:ext cx="2780271" cy="5105400"/>
          </a:xfrm>
        </p:spPr>
        <p:txBody>
          <a:bodyPr>
            <a:normAutofit/>
          </a:bodyPr>
          <a:lstStyle/>
          <a:p>
            <a:r>
              <a:rPr lang="en-US" sz="3700" b="1">
                <a:solidFill>
                  <a:srgbClr val="FFFFFF"/>
                </a:solidFill>
              </a:rPr>
              <a:t>Introductions</a:t>
            </a:r>
            <a:endParaRPr lang="en-US" sz="3700">
              <a:solidFill>
                <a:srgbClr val="FFFFFF"/>
              </a:solidFill>
            </a:endParaRPr>
          </a:p>
        </p:txBody>
      </p:sp>
      <p:sp>
        <p:nvSpPr>
          <p:cNvPr id="7" name="TextBox 6">
            <a:extLst>
              <a:ext uri="{FF2B5EF4-FFF2-40B4-BE49-F238E27FC236}">
                <a16:creationId xmlns:a16="http://schemas.microsoft.com/office/drawing/2014/main" id="{931998CF-EC2A-4C42-AAD0-E7DE0A364AA6}"/>
              </a:ext>
            </a:extLst>
          </p:cNvPr>
          <p:cNvSpPr txBox="1"/>
          <p:nvPr/>
        </p:nvSpPr>
        <p:spPr>
          <a:xfrm>
            <a:off x="4724400" y="4334108"/>
            <a:ext cx="2743200" cy="196695"/>
          </a:xfrm>
          <a:prstGeom prst="rect">
            <a:avLst/>
          </a:prstGeom>
        </p:spPr>
        <p:txBody>
          <a:bodyPr anchor="t">
            <a:normAutofit fontScale="40000" lnSpcReduction="20000"/>
          </a:bodyPr>
          <a:lstStyle/>
          <a:p>
            <a:endParaRPr lang="en-US">
              <a:cs typeface="Calibri"/>
            </a:endParaRPr>
          </a:p>
        </p:txBody>
      </p:sp>
      <p:graphicFrame>
        <p:nvGraphicFramePr>
          <p:cNvPr id="34" name="Content Placeholder 2">
            <a:extLst>
              <a:ext uri="{FF2B5EF4-FFF2-40B4-BE49-F238E27FC236}">
                <a16:creationId xmlns:a16="http://schemas.microsoft.com/office/drawing/2014/main" id="{13A72386-9BD8-46C8-9550-0ACF8508CC46}"/>
              </a:ext>
            </a:extLst>
          </p:cNvPr>
          <p:cNvGraphicFramePr>
            <a:graphicFrameLocks noGrp="1"/>
          </p:cNvGraphicFramePr>
          <p:nvPr>
            <p:ph idx="1"/>
            <p:extLst>
              <p:ext uri="{D42A27DB-BD31-4B8C-83A1-F6EECF244321}">
                <p14:modId xmlns:p14="http://schemas.microsoft.com/office/powerpoint/2010/main" val="12358486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028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b="1" kern="1200">
                <a:latin typeface="+mj-lt"/>
                <a:ea typeface="+mj-ea"/>
                <a:cs typeface="+mj-cs"/>
              </a:rPr>
              <a:t>Sedgwick County</a:t>
            </a:r>
            <a:endParaRPr lang="en-US" kern="1200">
              <a:latin typeface="+mj-lt"/>
              <a:ea typeface="+mj-ea"/>
              <a:cs typeface="+mj-cs"/>
            </a:endParaRP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sz="half" idx="1"/>
          </p:nvPr>
        </p:nvSpPr>
        <p:spPr>
          <a:xfrm>
            <a:off x="838200" y="2010833"/>
            <a:ext cx="5096934" cy="4166130"/>
          </a:xfrm>
        </p:spPr>
        <p:txBody>
          <a:bodyPr vert="horz" lIns="91440" tIns="45720" rIns="91440" bIns="45720" rtlCol="0">
            <a:normAutofit/>
          </a:bodyPr>
          <a:lstStyle/>
          <a:p>
            <a:endParaRPr lang="en-US" sz="2000"/>
          </a:p>
          <a:p>
            <a:endParaRPr lang="en-US" sz="2000"/>
          </a:p>
        </p:txBody>
      </p:sp>
      <p:sp>
        <p:nvSpPr>
          <p:cNvPr id="4" name="Content Placeholder 3">
            <a:extLst>
              <a:ext uri="{FF2B5EF4-FFF2-40B4-BE49-F238E27FC236}">
                <a16:creationId xmlns:a16="http://schemas.microsoft.com/office/drawing/2014/main" id="{8C340FA4-7157-4BE3-BAA1-7BA0F00AAAE5}"/>
              </a:ext>
            </a:extLst>
          </p:cNvPr>
          <p:cNvSpPr>
            <a:spLocks noGrp="1"/>
          </p:cNvSpPr>
          <p:nvPr>
            <p:ph sz="half" idx="2"/>
          </p:nvPr>
        </p:nvSpPr>
        <p:spPr>
          <a:xfrm>
            <a:off x="6256866" y="2493790"/>
            <a:ext cx="5096933" cy="3683173"/>
          </a:xfrm>
        </p:spPr>
        <p:txBody>
          <a:bodyPr vert="horz" lIns="91440" tIns="45720" rIns="91440" bIns="45720" rtlCol="0" anchor="t">
            <a:normAutofit/>
          </a:bodyPr>
          <a:lstStyle/>
          <a:p>
            <a:r>
              <a:rPr lang="en-US">
                <a:ea typeface="+mn-lt"/>
                <a:cs typeface="+mn-lt"/>
              </a:rPr>
              <a:t>Exploring rapid implementations in Public Health of technological support important for optimizing clinical management of the COVID-19 pandemic</a:t>
            </a: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1223252" y="1857940"/>
            <a:ext cx="4099411" cy="295977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b="1">
              <a:cs typeface="Calibri"/>
            </a:endParaRPr>
          </a:p>
          <a:p>
            <a:pPr marL="0"/>
            <a:r>
              <a:rPr lang="en-US" dirty="0"/>
              <a:t>Sonya Norris, Public Health Systems Analyst at Sedgwick County Health Department in Wichita Kansas</a:t>
            </a:r>
            <a:endParaRPr lang="en-US">
              <a:cs typeface="Calibri"/>
            </a:endParaRPr>
          </a:p>
          <a:p>
            <a:pPr marL="457200" lvl="1"/>
            <a:r>
              <a:rPr lang="en-US" dirty="0">
                <a:cs typeface="Calibri"/>
              </a:rPr>
              <a:t>Previously presented on her EHR project with data distribution</a:t>
            </a:r>
          </a:p>
          <a:p>
            <a:pPr lvl="1"/>
            <a:endParaRPr lang="en-US" sz="1700"/>
          </a:p>
          <a:p>
            <a:pPr lvl="1"/>
            <a:endParaRPr lang="en-US" sz="1700"/>
          </a:p>
          <a:p>
            <a:pPr lvl="1"/>
            <a:endParaRPr lang="en-US" sz="1700">
              <a:cs typeface="Calibri"/>
            </a:endParaRPr>
          </a:p>
        </p:txBody>
      </p:sp>
    </p:spTree>
    <p:extLst>
      <p:ext uri="{BB962C8B-B14F-4D97-AF65-F5344CB8AC3E}">
        <p14:creationId xmlns:p14="http://schemas.microsoft.com/office/powerpoint/2010/main" val="228845129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b="1"/>
              <a:t>Tri-County</a:t>
            </a:r>
            <a:endParaRPr lang="en-US" kern="1200">
              <a:latin typeface="+mj-lt"/>
              <a:ea typeface="+mj-ea"/>
              <a:cs typeface="+mj-cs"/>
            </a:endParaRP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sz="half" idx="1"/>
          </p:nvPr>
        </p:nvSpPr>
        <p:spPr>
          <a:xfrm>
            <a:off x="838200" y="2010833"/>
            <a:ext cx="5096934" cy="4166130"/>
          </a:xfrm>
        </p:spPr>
        <p:txBody>
          <a:bodyPr vert="horz" lIns="91440" tIns="45720" rIns="91440" bIns="45720" rtlCol="0">
            <a:normAutofit/>
          </a:bodyPr>
          <a:lstStyle/>
          <a:p>
            <a:endParaRPr lang="en-US" sz="2000"/>
          </a:p>
          <a:p>
            <a:endParaRPr lang="en-US" sz="2000"/>
          </a:p>
        </p:txBody>
      </p:sp>
      <p:sp>
        <p:nvSpPr>
          <p:cNvPr id="4" name="Content Placeholder 3">
            <a:extLst>
              <a:ext uri="{FF2B5EF4-FFF2-40B4-BE49-F238E27FC236}">
                <a16:creationId xmlns:a16="http://schemas.microsoft.com/office/drawing/2014/main" id="{8C340FA4-7157-4BE3-BAA1-7BA0F00AAAE5}"/>
              </a:ext>
            </a:extLst>
          </p:cNvPr>
          <p:cNvSpPr>
            <a:spLocks noGrp="1"/>
          </p:cNvSpPr>
          <p:nvPr>
            <p:ph sz="half" idx="2"/>
          </p:nvPr>
        </p:nvSpPr>
        <p:spPr>
          <a:xfrm>
            <a:off x="6256866" y="2407931"/>
            <a:ext cx="5096933" cy="3769032"/>
          </a:xfrm>
        </p:spPr>
        <p:txBody>
          <a:bodyPr vert="horz" lIns="91440" tIns="45720" rIns="91440" bIns="45720" rtlCol="0" anchor="t">
            <a:normAutofit/>
          </a:bodyPr>
          <a:lstStyle/>
          <a:p>
            <a:r>
              <a:rPr lang="en-US" dirty="0">
                <a:cs typeface="Calibri"/>
              </a:rPr>
              <a:t>Last meeting, Alyson Shupe mentioned their COVID contact tracing project that was using ESRI</a:t>
            </a: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1223252" y="1609847"/>
            <a:ext cx="4604457" cy="32078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600" dirty="0"/>
              <a:t>Adam Anderson, is the </a:t>
            </a:r>
            <a:r>
              <a:rPr lang="en-US" sz="1600" i="1" dirty="0"/>
              <a:t>Informatics, Epidemiology, and Health Planning Manager at Tri-County Health Department in Colorado. Mr. Anderson’s professional and academic work started in land use planning and landscape architecture, developing, and building out our cities. This has transitioned into public health where he continues to look at these issues in the context of how communities, cultures, and the physical environment we live in can influence population level health. Mr. Anderson specialize in the understanding and collection of health, demographic, and community data—bringing them together in a way recognizes the complexity in the distribution and explanation of health outcomes. This involves analyzing those relationships through GIS, statistical modeling, community engagement, and by creating useful data dissemination products through thoughtful graphic design and presentation. Mr. Anderson holds a degrees in landscape architecture (BSLA), urban and regional planning (MURP), and public health (MPH). </a:t>
            </a:r>
            <a:endParaRPr lang="en-US" sz="1600" dirty="0">
              <a:cs typeface="Calibri"/>
            </a:endParaRPr>
          </a:p>
          <a:p>
            <a:pPr lvl="1"/>
            <a:endParaRPr lang="en-US" sz="1600" dirty="0">
              <a:cs typeface="Calibri"/>
            </a:endParaRPr>
          </a:p>
          <a:p>
            <a:pPr lvl="1"/>
            <a:endParaRPr lang="en-US" sz="1600" dirty="0">
              <a:cs typeface="Calibri"/>
            </a:endParaRPr>
          </a:p>
          <a:p>
            <a:pPr lvl="1"/>
            <a:endParaRPr lang="en-US" sz="1600" dirty="0">
              <a:cs typeface="Calibri"/>
            </a:endParaRPr>
          </a:p>
        </p:txBody>
      </p:sp>
    </p:spTree>
    <p:extLst>
      <p:ext uri="{BB962C8B-B14F-4D97-AF65-F5344CB8AC3E}">
        <p14:creationId xmlns:p14="http://schemas.microsoft.com/office/powerpoint/2010/main" val="340229891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b="1" kern="1200">
                <a:solidFill>
                  <a:schemeClr val="tx1"/>
                </a:solidFill>
                <a:latin typeface="+mj-lt"/>
                <a:ea typeface="+mj-ea"/>
                <a:cs typeface="+mj-cs"/>
              </a:rPr>
              <a:t>ESRI Maps</a:t>
            </a:r>
            <a:endParaRPr lang="en-US" kern="12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sz="half" idx="1"/>
          </p:nvPr>
        </p:nvSpPr>
        <p:spPr>
          <a:xfrm>
            <a:off x="648931" y="2438400"/>
            <a:ext cx="3505494" cy="3785419"/>
          </a:xfrm>
        </p:spPr>
        <p:txBody>
          <a:bodyPr vert="horz" lIns="91440" tIns="45720" rIns="91440" bIns="45720" rtlCol="0" anchor="t">
            <a:normAutofit/>
          </a:bodyPr>
          <a:lstStyle/>
          <a:p>
            <a:r>
              <a:rPr lang="en-US"/>
              <a:t>Last meeting we decided to pool our resources to help showcase ESRI projects</a:t>
            </a:r>
            <a:endParaRPr lang="en-US">
              <a:cs typeface="Calibri"/>
            </a:endParaRPr>
          </a:p>
          <a:p>
            <a:endParaRPr lang="en-US">
              <a:cs typeface="Calibri"/>
            </a:endParaRPr>
          </a:p>
          <a:p>
            <a:r>
              <a:rPr lang="en-US">
                <a:cs typeface="Calibri"/>
              </a:rPr>
              <a:t>You can find a spreadsheet </a:t>
            </a:r>
            <a:r>
              <a:rPr lang="en-US">
                <a:cs typeface="Calibri"/>
                <a:hlinkClick r:id="rId2"/>
              </a:rPr>
              <a:t>here</a:t>
            </a:r>
            <a:endParaRPr lang="en-US">
              <a:cs typeface="Calibri"/>
            </a:endParaRPr>
          </a:p>
          <a:p>
            <a:endParaRPr lang="en-US">
              <a:cs typeface="Calibri"/>
            </a:endParaRP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Graphical user interface, text&#10;&#10;Description automatically generated">
            <a:extLst>
              <a:ext uri="{FF2B5EF4-FFF2-40B4-BE49-F238E27FC236}">
                <a16:creationId xmlns:a16="http://schemas.microsoft.com/office/drawing/2014/main" id="{1003A6E6-5E78-416C-8DDE-91299084FDCB}"/>
              </a:ext>
            </a:extLst>
          </p:cNvPr>
          <p:cNvPicPr>
            <a:picLocks noGrp="1" noChangeAspect="1"/>
          </p:cNvPicPr>
          <p:nvPr>
            <p:ph sz="half" idx="2"/>
          </p:nvPr>
        </p:nvPicPr>
        <p:blipFill>
          <a:blip r:embed="rId3"/>
          <a:stretch>
            <a:fillRect/>
          </a:stretch>
        </p:blipFill>
        <p:spPr>
          <a:xfrm>
            <a:off x="5405862" y="1802157"/>
            <a:ext cx="6019331" cy="3250439"/>
          </a:xfrm>
          <a:prstGeom prst="rect">
            <a:avLst/>
          </a:prstGeom>
          <a:effectLst/>
        </p:spPr>
      </p:pic>
      <p:sp>
        <p:nvSpPr>
          <p:cNvPr id="4" name="TextBox 3">
            <a:extLst>
              <a:ext uri="{FF2B5EF4-FFF2-40B4-BE49-F238E27FC236}">
                <a16:creationId xmlns:a16="http://schemas.microsoft.com/office/drawing/2014/main" id="{34251DD3-A376-4A3A-BDFF-9707131D7852}"/>
              </a:ext>
            </a:extLst>
          </p:cNvPr>
          <p:cNvSpPr txBox="1"/>
          <p:nvPr/>
        </p:nvSpPr>
        <p:spPr>
          <a:xfrm>
            <a:off x="886522" y="1918009"/>
            <a:ext cx="786346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a:solidFill>
                <a:srgbClr val="5D5758"/>
              </a:solidFill>
              <a:latin typeface="Helvetica Neue"/>
              <a:cs typeface="Calibri"/>
            </a:endParaRPr>
          </a:p>
        </p:txBody>
      </p:sp>
    </p:spTree>
    <p:extLst>
      <p:ext uri="{BB962C8B-B14F-4D97-AF65-F5344CB8AC3E}">
        <p14:creationId xmlns:p14="http://schemas.microsoft.com/office/powerpoint/2010/main" val="211499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478326" y="179510"/>
            <a:ext cx="10515600" cy="1325563"/>
          </a:xfrm>
        </p:spPr>
        <p:txBody>
          <a:bodyPr/>
          <a:lstStyle/>
          <a:p>
            <a:r>
              <a:rPr lang="en-US" b="1" dirty="0">
                <a:solidFill>
                  <a:schemeClr val="bg1"/>
                </a:solidFill>
              </a:rPr>
              <a:t>Model Practice and Innovative Practice</a:t>
            </a:r>
            <a:endParaRPr lang="en-US" dirty="0">
              <a:solidFill>
                <a:schemeClr val="bg1"/>
              </a:solidFill>
            </a:endParaRP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sz="half" idx="2"/>
          </p:nvPr>
        </p:nvSpPr>
        <p:spPr>
          <a:xfrm>
            <a:off x="77788" y="1573997"/>
            <a:ext cx="5934164" cy="3623628"/>
          </a:xfrm>
        </p:spPr>
        <p:txBody>
          <a:bodyPr vert="horz" lIns="91440" tIns="45720" rIns="91440" bIns="45720" rtlCol="0" anchor="t">
            <a:noAutofit/>
          </a:bodyPr>
          <a:lstStyle/>
          <a:p>
            <a:pPr marL="0" indent="0">
              <a:lnSpc>
                <a:spcPct val="100000"/>
              </a:lnSpc>
              <a:buNone/>
            </a:pPr>
            <a:r>
              <a:rPr lang="en-US" sz="1800" dirty="0">
                <a:ea typeface="+mn-lt"/>
                <a:cs typeface="+mn-lt"/>
              </a:rPr>
              <a:t>Your practice is right for the</a:t>
            </a:r>
            <a:r>
              <a:rPr lang="en-US" sz="1800" b="1" dirty="0">
                <a:ea typeface="+mn-lt"/>
                <a:cs typeface="+mn-lt"/>
              </a:rPr>
              <a:t> Model Practices Program</a:t>
            </a:r>
            <a:r>
              <a:rPr lang="en-US" sz="1800" dirty="0">
                <a:ea typeface="+mn-lt"/>
                <a:cs typeface="+mn-lt"/>
              </a:rPr>
              <a:t> application if:  </a:t>
            </a:r>
            <a:endParaRPr lang="en-US" dirty="0">
              <a:cs typeface="Calibri" panose="020F0502020204030204"/>
            </a:endParaRPr>
          </a:p>
          <a:p>
            <a:pPr marL="0" indent="0">
              <a:lnSpc>
                <a:spcPct val="100000"/>
              </a:lnSpc>
              <a:buNone/>
            </a:pPr>
            <a:endParaRPr lang="en-US" sz="1800" dirty="0">
              <a:ea typeface="+mn-lt"/>
              <a:cs typeface="+mn-lt"/>
            </a:endParaRPr>
          </a:p>
          <a:p>
            <a:pPr>
              <a:lnSpc>
                <a:spcPct val="100000"/>
              </a:lnSpc>
              <a:spcBef>
                <a:spcPts val="0"/>
              </a:spcBef>
              <a:buNone/>
            </a:pPr>
            <a:r>
              <a:rPr lang="en-US" sz="1800" dirty="0">
                <a:ea typeface="+mn-lt"/>
                <a:cs typeface="+mn-lt"/>
              </a:rPr>
              <a:t>  (1) it demonstrates exemplary and replicable outcomes in response to an identified public health need, AND</a:t>
            </a:r>
            <a:endParaRPr lang="en-US" dirty="0">
              <a:ea typeface="+mn-lt"/>
              <a:cs typeface="+mn-lt"/>
            </a:endParaRPr>
          </a:p>
          <a:p>
            <a:pPr>
              <a:lnSpc>
                <a:spcPct val="100000"/>
              </a:lnSpc>
              <a:spcBef>
                <a:spcPts val="0"/>
              </a:spcBef>
              <a:buNone/>
            </a:pPr>
            <a:r>
              <a:rPr lang="en-US" sz="1800" dirty="0">
                <a:ea typeface="+mn-lt"/>
                <a:cs typeface="+mn-lt"/>
              </a:rPr>
              <a:t>  (2) it reflects a strong local health department role, collaboration, innovation, sustainability, and a thorough evaluation. </a:t>
            </a:r>
            <a:endParaRPr lang="en-US" dirty="0">
              <a:cs typeface="Calibri" panose="020F0502020204030204"/>
            </a:endParaRPr>
          </a:p>
          <a:p>
            <a:pPr marL="0" indent="0">
              <a:buNone/>
            </a:pPr>
            <a:endParaRPr lang="en-US" sz="1800" dirty="0">
              <a:cs typeface="Calibri"/>
            </a:endParaRPr>
          </a:p>
          <a:p>
            <a:pPr marL="0" indent="0">
              <a:buNone/>
            </a:pPr>
            <a:endParaRPr lang="en-US" dirty="0">
              <a:cs typeface="Calibri"/>
            </a:endParaRPr>
          </a:p>
        </p:txBody>
      </p:sp>
      <p:sp>
        <p:nvSpPr>
          <p:cNvPr id="4" name="TextBox 3">
            <a:extLst>
              <a:ext uri="{FF2B5EF4-FFF2-40B4-BE49-F238E27FC236}">
                <a16:creationId xmlns:a16="http://schemas.microsoft.com/office/drawing/2014/main" id="{34251DD3-A376-4A3A-BDFF-9707131D7852}"/>
              </a:ext>
            </a:extLst>
          </p:cNvPr>
          <p:cNvSpPr txBox="1"/>
          <p:nvPr/>
        </p:nvSpPr>
        <p:spPr>
          <a:xfrm>
            <a:off x="7226937" y="4807858"/>
            <a:ext cx="786346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a:solidFill>
                <a:srgbClr val="5D5758"/>
              </a:solidFill>
              <a:latin typeface="Helvetica Neue"/>
              <a:cs typeface="Calibri"/>
            </a:endParaRPr>
          </a:p>
        </p:txBody>
      </p:sp>
      <p:pic>
        <p:nvPicPr>
          <p:cNvPr id="5" name="Picture 6" descr="Logo, company name&#10;&#10;Description automatically generated">
            <a:extLst>
              <a:ext uri="{FF2B5EF4-FFF2-40B4-BE49-F238E27FC236}">
                <a16:creationId xmlns:a16="http://schemas.microsoft.com/office/drawing/2014/main" id="{587DDF17-61D0-4F5F-A044-1764E38A56F2}"/>
              </a:ext>
            </a:extLst>
          </p:cNvPr>
          <p:cNvPicPr>
            <a:picLocks noGrp="1" noChangeAspect="1"/>
          </p:cNvPicPr>
          <p:nvPr>
            <p:ph sz="quarter" idx="4"/>
          </p:nvPr>
        </p:nvPicPr>
        <p:blipFill>
          <a:blip r:embed="rId3"/>
          <a:stretch>
            <a:fillRect/>
          </a:stretch>
        </p:blipFill>
        <p:spPr>
          <a:xfrm>
            <a:off x="1370382" y="4115339"/>
            <a:ext cx="2537319" cy="2735683"/>
          </a:xfrm>
        </p:spPr>
      </p:pic>
      <p:pic>
        <p:nvPicPr>
          <p:cNvPr id="7" name="Picture 7" descr="Shape&#10;&#10;Description automatically generated">
            <a:extLst>
              <a:ext uri="{FF2B5EF4-FFF2-40B4-BE49-F238E27FC236}">
                <a16:creationId xmlns:a16="http://schemas.microsoft.com/office/drawing/2014/main" id="{74556A2B-78DA-4D37-9F80-3FC91B8D1BCF}"/>
              </a:ext>
            </a:extLst>
          </p:cNvPr>
          <p:cNvPicPr>
            <a:picLocks noChangeAspect="1"/>
          </p:cNvPicPr>
          <p:nvPr/>
        </p:nvPicPr>
        <p:blipFill>
          <a:blip r:embed="rId4"/>
          <a:stretch>
            <a:fillRect/>
          </a:stretch>
        </p:blipFill>
        <p:spPr>
          <a:xfrm>
            <a:off x="7686136" y="3953495"/>
            <a:ext cx="2700068" cy="2904784"/>
          </a:xfrm>
          <a:prstGeom prst="rect">
            <a:avLst/>
          </a:prstGeom>
        </p:spPr>
      </p:pic>
      <p:sp>
        <p:nvSpPr>
          <p:cNvPr id="8" name="TextBox 7">
            <a:extLst>
              <a:ext uri="{FF2B5EF4-FFF2-40B4-BE49-F238E27FC236}">
                <a16:creationId xmlns:a16="http://schemas.microsoft.com/office/drawing/2014/main" id="{E0B9A9C8-DA74-42E8-B178-BA1F39607416}"/>
              </a:ext>
            </a:extLst>
          </p:cNvPr>
          <p:cNvSpPr txBox="1"/>
          <p:nvPr/>
        </p:nvSpPr>
        <p:spPr>
          <a:xfrm>
            <a:off x="6003986" y="1575758"/>
            <a:ext cx="610750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Your practice is right for the </a:t>
            </a:r>
            <a:r>
              <a:rPr lang="en-US" b="1" dirty="0">
                <a:ea typeface="+mn-lt"/>
                <a:cs typeface="+mn-lt"/>
              </a:rPr>
              <a:t>Innovative Practice Award</a:t>
            </a:r>
            <a:r>
              <a:rPr lang="en-US" dirty="0">
                <a:ea typeface="+mn-lt"/>
                <a:cs typeface="+mn-lt"/>
              </a:rPr>
              <a:t> application if: </a:t>
            </a:r>
            <a:endParaRPr lang="en-US" dirty="0"/>
          </a:p>
          <a:p>
            <a:endParaRPr lang="en-US" dirty="0">
              <a:ea typeface="+mn-lt"/>
              <a:cs typeface="+mn-lt"/>
            </a:endParaRPr>
          </a:p>
          <a:p>
            <a:r>
              <a:rPr lang="en-US" dirty="0">
                <a:ea typeface="+mn-lt"/>
                <a:cs typeface="+mn-lt"/>
              </a:rPr>
              <a:t>(1) it was developed in response to the COVID-19 pandemic OR </a:t>
            </a:r>
            <a:endParaRPr lang="en-US" dirty="0"/>
          </a:p>
          <a:p>
            <a:r>
              <a:rPr lang="en-US" dirty="0">
                <a:ea typeface="+mn-lt"/>
                <a:cs typeface="+mn-lt"/>
              </a:rPr>
              <a:t>(2) it was creatively adapted to meet the circumstances of the COVID-19 pandemic, AND </a:t>
            </a:r>
            <a:endParaRPr lang="en-US" dirty="0"/>
          </a:p>
          <a:p>
            <a:r>
              <a:rPr lang="en-US" dirty="0">
                <a:ea typeface="+mn-lt"/>
                <a:cs typeface="+mn-lt"/>
              </a:rPr>
              <a:t>(3) the practice demonstrates remarkable innovation to address COVID, but does not yet exhibit the same rigorous program evaluation or long-term sustainability as a model practice </a:t>
            </a:r>
            <a:endParaRPr lang="en-US" dirty="0"/>
          </a:p>
          <a:p>
            <a:pPr algn="l"/>
            <a:endParaRPr lang="en-US" dirty="0">
              <a:cs typeface="Calibri"/>
            </a:endParaRPr>
          </a:p>
        </p:txBody>
      </p:sp>
      <p:cxnSp>
        <p:nvCxnSpPr>
          <p:cNvPr id="9" name="Straight Arrow Connector 8">
            <a:extLst>
              <a:ext uri="{FF2B5EF4-FFF2-40B4-BE49-F238E27FC236}">
                <a16:creationId xmlns:a16="http://schemas.microsoft.com/office/drawing/2014/main" id="{5680CFA1-E21F-4071-A6ED-56FABB98FC76}"/>
              </a:ext>
            </a:extLst>
          </p:cNvPr>
          <p:cNvCxnSpPr/>
          <p:nvPr/>
        </p:nvCxnSpPr>
        <p:spPr>
          <a:xfrm flipH="1">
            <a:off x="5796052" y="1518789"/>
            <a:ext cx="28754" cy="5262111"/>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19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Next Meeting</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1046018" y="2088861"/>
            <a:ext cx="4526722" cy="43731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r>
              <a:rPr lang="en-US">
                <a:cs typeface="Calibri" panose="020F0502020204030204"/>
              </a:rPr>
              <a:t>Can discuss items that relate to your LHD</a:t>
            </a:r>
          </a:p>
          <a:p>
            <a:r>
              <a:rPr lang="en-US">
                <a:cs typeface="Calibri" panose="020F0502020204030204"/>
              </a:rPr>
              <a:t>Are you working on something you'd like to share?</a:t>
            </a:r>
          </a:p>
          <a:p>
            <a:r>
              <a:rPr lang="en-US">
                <a:cs typeface="Calibri" panose="020F0502020204030204"/>
              </a:rPr>
              <a:t>Bring a friend</a:t>
            </a:r>
            <a:endParaRPr lang="en-US"/>
          </a:p>
          <a:p>
            <a:endParaRPr lang="en-US">
              <a:cs typeface="Calibri" panose="020F0502020204030204"/>
            </a:endParaRPr>
          </a:p>
        </p:txBody>
      </p:sp>
      <p:pic>
        <p:nvPicPr>
          <p:cNvPr id="4" name="Picture 5" descr="A close up of a device&#10;&#10;Description generated with high confidence">
            <a:extLst>
              <a:ext uri="{FF2B5EF4-FFF2-40B4-BE49-F238E27FC236}">
                <a16:creationId xmlns:a16="http://schemas.microsoft.com/office/drawing/2014/main" id="{9CFC1A85-7D69-464D-99FB-35615D477C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02280" y="1712302"/>
            <a:ext cx="6010846" cy="4517259"/>
          </a:xfrm>
          <a:prstGeom prst="rect">
            <a:avLst/>
          </a:prstGeom>
        </p:spPr>
      </p:pic>
    </p:spTree>
    <p:extLst>
      <p:ext uri="{BB962C8B-B14F-4D97-AF65-F5344CB8AC3E}">
        <p14:creationId xmlns:p14="http://schemas.microsoft.com/office/powerpoint/2010/main" val="2765561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Questions or Comments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935441" y="1821718"/>
            <a:ext cx="6152225" cy="47539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pPr marL="0" indent="0">
              <a:buNone/>
            </a:pPr>
            <a:r>
              <a:rPr lang="en-US" dirty="0">
                <a:cs typeface="Calibri" panose="020F0502020204030204"/>
              </a:rPr>
              <a:t>Any questions or comments about this CoP? Any overall website feedback, </a:t>
            </a:r>
            <a:r>
              <a:rPr lang="en-US">
                <a:cs typeface="Calibri" panose="020F0502020204030204"/>
              </a:rPr>
              <a:t>etc.</a:t>
            </a:r>
            <a:r>
              <a:rPr lang="en-US" dirty="0">
                <a:cs typeface="Calibri" panose="020F0502020204030204"/>
              </a:rPr>
              <a:t>?</a:t>
            </a:r>
          </a:p>
          <a:p>
            <a:pPr marL="0" indent="0">
              <a:buNone/>
            </a:pPr>
            <a:endParaRPr lang="en-US">
              <a:cs typeface="Calibri" panose="020F0502020204030204"/>
            </a:endParaRPr>
          </a:p>
          <a:p>
            <a:pPr marL="0" indent="0">
              <a:buNone/>
            </a:pPr>
            <a:r>
              <a:rPr lang="en-US">
                <a:cs typeface="Calibri" panose="020F0502020204030204"/>
              </a:rPr>
              <a:t>All additional comments and questions can be sent to </a:t>
            </a:r>
            <a:r>
              <a:rPr lang="en-US">
                <a:cs typeface="Calibri"/>
                <a:hlinkClick r:id="rId3"/>
              </a:rPr>
              <a:t>amcpherson@naccho.org</a:t>
            </a:r>
            <a:r>
              <a:rPr lang="en-US">
                <a:cs typeface="Calibri"/>
              </a:rPr>
              <a:t>. </a:t>
            </a:r>
            <a:endParaRPr lang="en-US"/>
          </a:p>
        </p:txBody>
      </p:sp>
      <p:sp>
        <p:nvSpPr>
          <p:cNvPr id="8" name="TextBox 7">
            <a:extLst>
              <a:ext uri="{FF2B5EF4-FFF2-40B4-BE49-F238E27FC236}">
                <a16:creationId xmlns:a16="http://schemas.microsoft.com/office/drawing/2014/main" id="{B1A741AD-5938-4DC6-B2F0-F38EA29F10F0}"/>
              </a:ext>
            </a:extLst>
          </p:cNvPr>
          <p:cNvSpPr txBox="1"/>
          <p:nvPr/>
        </p:nvSpPr>
        <p:spPr>
          <a:xfrm>
            <a:off x="3638380" y="1780198"/>
            <a:ext cx="27822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pic>
        <p:nvPicPr>
          <p:cNvPr id="4" name="Picture 5" descr="A group of people standing in front of a crowd&#10;&#10;Description generated with very high confidence">
            <a:extLst>
              <a:ext uri="{FF2B5EF4-FFF2-40B4-BE49-F238E27FC236}">
                <a16:creationId xmlns:a16="http://schemas.microsoft.com/office/drawing/2014/main" id="{C3A317EB-B5FA-4F9B-AB72-D21DA1481BD6}"/>
              </a:ext>
            </a:extLst>
          </p:cNvPr>
          <p:cNvPicPr>
            <a:picLocks noChangeAspect="1"/>
          </p:cNvPicPr>
          <p:nvPr/>
        </p:nvPicPr>
        <p:blipFill>
          <a:blip r:embed="rId4"/>
          <a:stretch>
            <a:fillRect/>
          </a:stretch>
        </p:blipFill>
        <p:spPr>
          <a:xfrm>
            <a:off x="7082287" y="2559161"/>
            <a:ext cx="4612256" cy="3076773"/>
          </a:xfrm>
          <a:prstGeom prst="rect">
            <a:avLst/>
          </a:prstGeom>
        </p:spPr>
      </p:pic>
    </p:spTree>
    <p:extLst>
      <p:ext uri="{BB962C8B-B14F-4D97-AF65-F5344CB8AC3E}">
        <p14:creationId xmlns:p14="http://schemas.microsoft.com/office/powerpoint/2010/main" val="9663767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5BA108D048D54C94321FC32E877AB6" ma:contentTypeVersion="11" ma:contentTypeDescription="Create a new document." ma:contentTypeScope="" ma:versionID="ef3ff85d73239d3b5a09b125cdb4bf9c">
  <xsd:schema xmlns:xsd="http://www.w3.org/2001/XMLSchema" xmlns:xs="http://www.w3.org/2001/XMLSchema" xmlns:p="http://schemas.microsoft.com/office/2006/metadata/properties" xmlns:ns2="c0296a61-e284-40f1-bce3-9979ca9d4c75" xmlns:ns3="f68b3755-2db9-41d4-88ce-e0cf2a61b51d" targetNamespace="http://schemas.microsoft.com/office/2006/metadata/properties" ma:root="true" ma:fieldsID="11a8a5d45cad6ec5c56bab5818493081" ns2:_="" ns3:_="">
    <xsd:import namespace="c0296a61-e284-40f1-bce3-9979ca9d4c75"/>
    <xsd:import namespace="f68b3755-2db9-41d4-88ce-e0cf2a61b5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296a61-e284-40f1-bce3-9979ca9d4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8b3755-2db9-41d4-88ce-e0cf2a61b5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68b3755-2db9-41d4-88ce-e0cf2a61b51d">
      <UserInfo>
        <DisplayName>Shauna McLaughlin</DisplayName>
        <AccountId>13</AccountId>
        <AccountType/>
      </UserInfo>
      <UserInfo>
        <DisplayName>Dennis Small</DisplayName>
        <AccountId>15</AccountId>
        <AccountType/>
      </UserInfo>
      <UserInfo>
        <DisplayName>Den Small</DisplayName>
        <AccountId>31</AccountId>
        <AccountType/>
      </UserInfo>
      <UserInfo>
        <DisplayName>Dom Puller</DisplayName>
        <AccountId>10</AccountId>
        <AccountType/>
      </UserInfo>
      <UserInfo>
        <DisplayName>Scout Farrow</DisplayName>
        <AccountId>97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B619FE-9289-4D49-87B5-DC542B9D967F}">
  <ds:schemaRefs>
    <ds:schemaRef ds:uri="c0296a61-e284-40f1-bce3-9979ca9d4c75"/>
    <ds:schemaRef ds:uri="f68b3755-2db9-41d4-88ce-e0cf2a61b5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07F5BCC-4BB9-41A6-856B-27044ED7F34D}">
  <ds:schemaRefs>
    <ds:schemaRef ds:uri="f68b3755-2db9-41d4-88ce-e0cf2a61b51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7145A6E-91A4-498D-A28E-5B0BA9D13D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Local Health IT CoP</vt:lpstr>
      <vt:lpstr>Introductions</vt:lpstr>
      <vt:lpstr>Sedgwick County</vt:lpstr>
      <vt:lpstr>Tri-County</vt:lpstr>
      <vt:lpstr>ESRI Maps</vt:lpstr>
      <vt:lpstr>Model Practice and Innovative Practice</vt:lpstr>
      <vt:lpstr>Next Meeting</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142</cp:revision>
  <dcterms:created xsi:type="dcterms:W3CDTF">2013-07-15T20:26:40Z</dcterms:created>
  <dcterms:modified xsi:type="dcterms:W3CDTF">2020-10-20T16:43:09Z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14</vt:lpwstr>
  </property>
  <property fmtid="{D5CDD505-2E9C-101B-9397-08002B2CF9AE}" pid="3" name="ContentTypeId">
    <vt:lpwstr>0x010100795BA108D048D54C94321FC32E877AB6</vt:lpwstr>
  </property>
  <property fmtid="{D5CDD505-2E9C-101B-9397-08002B2CF9AE}" pid="4" name="AuthorIds_UIVersion_3072">
    <vt:lpwstr>14</vt:lpwstr>
  </property>
  <property fmtid="{D5CDD505-2E9C-101B-9397-08002B2CF9AE}" pid="5" name="AuthorIds_UIVersion_9728">
    <vt:lpwstr>14</vt:lpwstr>
  </property>
</Properties>
</file>