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71" r:id="rId5"/>
    <p:sldId id="257" r:id="rId6"/>
    <p:sldId id="259" r:id="rId7"/>
    <p:sldId id="260" r:id="rId8"/>
    <p:sldId id="290" r:id="rId9"/>
    <p:sldId id="291" r:id="rId10"/>
    <p:sldId id="293" r:id="rId11"/>
    <p:sldId id="292" r:id="rId12"/>
    <p:sldId id="275" r:id="rId13"/>
    <p:sldId id="276" r:id="rId14"/>
    <p:sldId id="272" r:id="rId15"/>
    <p:sldId id="277" r:id="rId16"/>
    <p:sldId id="278" r:id="rId17"/>
    <p:sldId id="279" r:id="rId18"/>
    <p:sldId id="280" r:id="rId19"/>
    <p:sldId id="281" r:id="rId20"/>
    <p:sldId id="282" r:id="rId21"/>
    <p:sldId id="283" r:id="rId22"/>
    <p:sldId id="284" r:id="rId23"/>
    <p:sldId id="285" r:id="rId24"/>
    <p:sldId id="286" r:id="rId25"/>
    <p:sldId id="287" r:id="rId26"/>
    <p:sldId id="289" r:id="rId27"/>
    <p:sldId id="263" r:id="rId28"/>
    <p:sldId id="269" r:id="rId29"/>
    <p:sldId id="294" r:id="rId30"/>
    <p:sldId id="273" r:id="rId31"/>
    <p:sldId id="288" r:id="rId32"/>
    <p:sldId id="295" r:id="rId33"/>
    <p:sldId id="261" r:id="rId34"/>
    <p:sldId id="296" r:id="rId35"/>
    <p:sldId id="262" r:id="rId36"/>
    <p:sldId id="264" r:id="rId37"/>
    <p:sldId id="270" r:id="rId38"/>
    <p:sldId id="2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132C1-DBB3-F8FB-1C0F-F2849A2A437A}" v="1" dt="2019-04-25T01:47:25.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16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97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987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025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669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251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752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87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528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645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192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068642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oolbox.naccho.org/pages/tool-view.html?id=5796&amp;userToken=71c18bfd-a65b-4a3d-802d-1453f19eb451&amp;Site=NACCHO"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it.ly/localhealthit"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pplication.naccho.org/Public/Applications/View/1402"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hyperlink" Target="http://www.lhitcon.or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hyperlink" Target="mailto:amcpherson@naccho.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amcpherson@naccho.or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hyperlink" Target="http://reports.weforum.org/global-risks-2018/"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aronis.com/blog/likelihood-of-a-cyber-attac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bi.gov/file-repository/ransomware-prevention-and-response-for-cisos.pdf/view"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weforum.org/agenda/2018/06/how-organizations-should-prepare-for-cyber-attacks-noam-erez/" TargetMode="External"/><Relationship Id="rId5" Type="http://schemas.openxmlformats.org/officeDocument/2006/relationships/image" Target="../media/image6.png"/><Relationship Id="rId4" Type="http://schemas.openxmlformats.org/officeDocument/2006/relationships/hyperlink" Target="https://www.pandasecurity.com/mediacenter/press-releases/all-recorded-malware-appeared-in-201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artner.com/newsroom/id/3784965"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1A33D9-3DF5-4BB4-9B5B-5042EC801AF5}"/>
              </a:ext>
            </a:extLst>
          </p:cNvPr>
          <p:cNvSpPr txBox="1"/>
          <p:nvPr/>
        </p:nvSpPr>
        <p:spPr>
          <a:xfrm>
            <a:off x="579120" y="61874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425409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1334477" y="2449079"/>
            <a:ext cx="9936196" cy="1912938"/>
          </a:xfrm>
        </p:spPr>
        <p:txBody>
          <a:bodyPr vert="horz" lIns="91440" tIns="45720" rIns="91440" bIns="45720" rtlCol="0" anchor="t">
            <a:noAutofit/>
          </a:bodyPr>
          <a:lstStyle/>
          <a:p>
            <a:pPr marL="0" indent="0" algn="ctr">
              <a:buNone/>
            </a:pPr>
            <a:r>
              <a:rPr lang="en-US">
                <a:cs typeface="Calibri"/>
              </a:rPr>
              <a:t>BREACHES </a:t>
            </a:r>
          </a:p>
          <a:p>
            <a:pPr marL="0" indent="0">
              <a:buNone/>
            </a:pPr>
            <a:r>
              <a:rPr lang="en-US">
                <a:cs typeface="Calibri"/>
              </a:rPr>
              <a:t>• 80% of all data breaches involve compromising an employee credentials – majority through email</a:t>
            </a:r>
          </a:p>
          <a:p>
            <a:pPr marL="0" indent="0">
              <a:buNone/>
            </a:pPr>
            <a:r>
              <a:rPr lang="en-US">
                <a:cs typeface="Calibri"/>
              </a:rPr>
              <a:t>• Notable Breaches </a:t>
            </a:r>
          </a:p>
          <a:p>
            <a:pPr marL="457200" lvl="1" indent="0">
              <a:buNone/>
            </a:pPr>
            <a:r>
              <a:rPr lang="en-US">
                <a:cs typeface="Calibri"/>
              </a:rPr>
              <a:t>– Atlanta, GA – Oklahoma Department of Securities – Alaska Dept. of Health &amp; Human Services (Public Assistance) – Mecklenburg County, NC – Jackson County, GA – Orange County, NC</a:t>
            </a:r>
          </a:p>
        </p:txBody>
      </p:sp>
    </p:spTree>
    <p:extLst>
      <p:ext uri="{BB962C8B-B14F-4D97-AF65-F5344CB8AC3E}">
        <p14:creationId xmlns:p14="http://schemas.microsoft.com/office/powerpoint/2010/main" val="342606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pic>
        <p:nvPicPr>
          <p:cNvPr id="7" name="Picture 7" descr="A close up of a logo&#10;&#10;Description generated with very high confidence">
            <a:extLst>
              <a:ext uri="{FF2B5EF4-FFF2-40B4-BE49-F238E27FC236}">
                <a16:creationId xmlns:a16="http://schemas.microsoft.com/office/drawing/2014/main" id="{3DADDC19-8A99-4393-AD46-31786503DBA5}"/>
              </a:ext>
            </a:extLst>
          </p:cNvPr>
          <p:cNvPicPr>
            <a:picLocks noChangeAspect="1"/>
          </p:cNvPicPr>
          <p:nvPr/>
        </p:nvPicPr>
        <p:blipFill>
          <a:blip r:embed="rId3"/>
          <a:stretch>
            <a:fillRect/>
          </a:stretch>
        </p:blipFill>
        <p:spPr>
          <a:xfrm>
            <a:off x="2545862" y="1734745"/>
            <a:ext cx="7442199" cy="4892970"/>
          </a:xfrm>
          <a:prstGeom prst="rect">
            <a:avLst/>
          </a:prstGeom>
        </p:spPr>
      </p:pic>
    </p:spTree>
    <p:extLst>
      <p:ext uri="{BB962C8B-B14F-4D97-AF65-F5344CB8AC3E}">
        <p14:creationId xmlns:p14="http://schemas.microsoft.com/office/powerpoint/2010/main" val="2746299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5F2AD617-D7CE-4A31-9432-BA14F87D2850}"/>
              </a:ext>
            </a:extLst>
          </p:cNvPr>
          <p:cNvPicPr>
            <a:picLocks noChangeAspect="1"/>
          </p:cNvPicPr>
          <p:nvPr/>
        </p:nvPicPr>
        <p:blipFill>
          <a:blip r:embed="rId2"/>
          <a:stretch>
            <a:fillRect/>
          </a:stretch>
        </p:blipFill>
        <p:spPr>
          <a:xfrm>
            <a:off x="5153822" y="1311261"/>
            <a:ext cx="6553545" cy="4243419"/>
          </a:xfrm>
          <a:prstGeom prst="rect">
            <a:avLst/>
          </a:prstGeom>
        </p:spPr>
      </p:pic>
    </p:spTree>
    <p:extLst>
      <p:ext uri="{BB962C8B-B14F-4D97-AF65-F5344CB8AC3E}">
        <p14:creationId xmlns:p14="http://schemas.microsoft.com/office/powerpoint/2010/main" val="234830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A screenshot of a cell phone&#10;&#10;Description generated with very high confidence">
            <a:extLst>
              <a:ext uri="{FF2B5EF4-FFF2-40B4-BE49-F238E27FC236}">
                <a16:creationId xmlns:a16="http://schemas.microsoft.com/office/drawing/2014/main" id="{96B581DE-2506-489C-97F9-29D51B3009F6}"/>
              </a:ext>
            </a:extLst>
          </p:cNvPr>
          <p:cNvPicPr>
            <a:picLocks noChangeAspect="1"/>
          </p:cNvPicPr>
          <p:nvPr/>
        </p:nvPicPr>
        <p:blipFill>
          <a:blip r:embed="rId2"/>
          <a:stretch>
            <a:fillRect/>
          </a:stretch>
        </p:blipFill>
        <p:spPr>
          <a:xfrm>
            <a:off x="4877628" y="1081494"/>
            <a:ext cx="7272067" cy="4896297"/>
          </a:xfrm>
          <a:prstGeom prst="rect">
            <a:avLst/>
          </a:prstGeom>
        </p:spPr>
      </p:pic>
    </p:spTree>
    <p:extLst>
      <p:ext uri="{BB962C8B-B14F-4D97-AF65-F5344CB8AC3E}">
        <p14:creationId xmlns:p14="http://schemas.microsoft.com/office/powerpoint/2010/main" val="44878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4">
            <a:extLst>
              <a:ext uri="{FF2B5EF4-FFF2-40B4-BE49-F238E27FC236}">
                <a16:creationId xmlns:a16="http://schemas.microsoft.com/office/drawing/2014/main" id="{461EA6C4-1900-4AA1-A18C-6E8A4DDC8E09}"/>
              </a:ext>
            </a:extLst>
          </p:cNvPr>
          <p:cNvPicPr>
            <a:picLocks noChangeAspect="1"/>
          </p:cNvPicPr>
          <p:nvPr/>
        </p:nvPicPr>
        <p:blipFill>
          <a:blip r:embed="rId2"/>
          <a:stretch>
            <a:fillRect/>
          </a:stretch>
        </p:blipFill>
        <p:spPr>
          <a:xfrm>
            <a:off x="4839417" y="910086"/>
            <a:ext cx="7358332" cy="4879676"/>
          </a:xfrm>
          <a:prstGeom prst="rect">
            <a:avLst/>
          </a:prstGeom>
        </p:spPr>
      </p:pic>
    </p:spTree>
    <p:extLst>
      <p:ext uri="{BB962C8B-B14F-4D97-AF65-F5344CB8AC3E}">
        <p14:creationId xmlns:p14="http://schemas.microsoft.com/office/powerpoint/2010/main" val="124350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A screenshot of a cell phone&#10;&#10;Description generated with very high confidence">
            <a:extLst>
              <a:ext uri="{FF2B5EF4-FFF2-40B4-BE49-F238E27FC236}">
                <a16:creationId xmlns:a16="http://schemas.microsoft.com/office/drawing/2014/main" id="{7718380E-ECE1-4077-B3FF-9F9C08798B1B}"/>
              </a:ext>
            </a:extLst>
          </p:cNvPr>
          <p:cNvPicPr>
            <a:picLocks noChangeAspect="1"/>
          </p:cNvPicPr>
          <p:nvPr/>
        </p:nvPicPr>
        <p:blipFill>
          <a:blip r:embed="rId2"/>
          <a:stretch>
            <a:fillRect/>
          </a:stretch>
        </p:blipFill>
        <p:spPr>
          <a:xfrm>
            <a:off x="4810665" y="923343"/>
            <a:ext cx="7387086" cy="4982561"/>
          </a:xfrm>
          <a:prstGeom prst="rect">
            <a:avLst/>
          </a:prstGeom>
        </p:spPr>
      </p:pic>
    </p:spTree>
    <p:extLst>
      <p:ext uri="{BB962C8B-B14F-4D97-AF65-F5344CB8AC3E}">
        <p14:creationId xmlns:p14="http://schemas.microsoft.com/office/powerpoint/2010/main" val="314249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4" descr="A screenshot of a cell phone&#10;&#10;Description generated with very high confidence">
            <a:extLst>
              <a:ext uri="{FF2B5EF4-FFF2-40B4-BE49-F238E27FC236}">
                <a16:creationId xmlns:a16="http://schemas.microsoft.com/office/drawing/2014/main" id="{67144BDF-32B2-4ADC-B8F6-28C23D72E061}"/>
              </a:ext>
            </a:extLst>
          </p:cNvPr>
          <p:cNvPicPr>
            <a:picLocks noChangeAspect="1"/>
          </p:cNvPicPr>
          <p:nvPr/>
        </p:nvPicPr>
        <p:blipFill>
          <a:blip r:embed="rId2"/>
          <a:stretch>
            <a:fillRect/>
          </a:stretch>
        </p:blipFill>
        <p:spPr>
          <a:xfrm>
            <a:off x="4759423" y="883636"/>
            <a:ext cx="7437222" cy="4942163"/>
          </a:xfrm>
          <a:prstGeom prst="rect">
            <a:avLst/>
          </a:prstGeom>
        </p:spPr>
      </p:pic>
    </p:spTree>
    <p:extLst>
      <p:ext uri="{BB962C8B-B14F-4D97-AF65-F5344CB8AC3E}">
        <p14:creationId xmlns:p14="http://schemas.microsoft.com/office/powerpoint/2010/main" val="147244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A screenshot of a cell phone&#10;&#10;Description generated with very high confidence">
            <a:extLst>
              <a:ext uri="{FF2B5EF4-FFF2-40B4-BE49-F238E27FC236}">
                <a16:creationId xmlns:a16="http://schemas.microsoft.com/office/drawing/2014/main" id="{CCC5D7FC-F89E-4E3C-A355-02E198520967}"/>
              </a:ext>
            </a:extLst>
          </p:cNvPr>
          <p:cNvPicPr>
            <a:picLocks noChangeAspect="1"/>
          </p:cNvPicPr>
          <p:nvPr/>
        </p:nvPicPr>
        <p:blipFill>
          <a:blip r:embed="rId2"/>
          <a:stretch>
            <a:fillRect/>
          </a:stretch>
        </p:blipFill>
        <p:spPr>
          <a:xfrm>
            <a:off x="5025772" y="1087465"/>
            <a:ext cx="6750980" cy="4483814"/>
          </a:xfrm>
          <a:prstGeom prst="rect">
            <a:avLst/>
          </a:prstGeom>
        </p:spPr>
      </p:pic>
    </p:spTree>
    <p:extLst>
      <p:ext uri="{BB962C8B-B14F-4D97-AF65-F5344CB8AC3E}">
        <p14:creationId xmlns:p14="http://schemas.microsoft.com/office/powerpoint/2010/main" val="337351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4" descr="A screenshot of a cell phone&#10;&#10;Description generated with very high confidence">
            <a:extLst>
              <a:ext uri="{FF2B5EF4-FFF2-40B4-BE49-F238E27FC236}">
                <a16:creationId xmlns:a16="http://schemas.microsoft.com/office/drawing/2014/main" id="{D4534889-4E85-4B9E-9E6F-2068CA33B7ED}"/>
              </a:ext>
            </a:extLst>
          </p:cNvPr>
          <p:cNvPicPr>
            <a:picLocks noChangeAspect="1"/>
          </p:cNvPicPr>
          <p:nvPr/>
        </p:nvPicPr>
        <p:blipFill>
          <a:blip r:embed="rId2"/>
          <a:stretch>
            <a:fillRect/>
          </a:stretch>
        </p:blipFill>
        <p:spPr>
          <a:xfrm>
            <a:off x="4812324" y="1044333"/>
            <a:ext cx="7375658" cy="4874767"/>
          </a:xfrm>
          <a:prstGeom prst="rect">
            <a:avLst/>
          </a:prstGeom>
        </p:spPr>
      </p:pic>
    </p:spTree>
    <p:extLst>
      <p:ext uri="{BB962C8B-B14F-4D97-AF65-F5344CB8AC3E}">
        <p14:creationId xmlns:p14="http://schemas.microsoft.com/office/powerpoint/2010/main" val="81900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A screenshot of a cell phone&#10;&#10;Description generated with very high confidence">
            <a:extLst>
              <a:ext uri="{FF2B5EF4-FFF2-40B4-BE49-F238E27FC236}">
                <a16:creationId xmlns:a16="http://schemas.microsoft.com/office/drawing/2014/main" id="{128A85CC-CAE3-415C-91B9-6D483584A66B}"/>
              </a:ext>
            </a:extLst>
          </p:cNvPr>
          <p:cNvPicPr>
            <a:picLocks noChangeAspect="1"/>
          </p:cNvPicPr>
          <p:nvPr/>
        </p:nvPicPr>
        <p:blipFill>
          <a:blip r:embed="rId2"/>
          <a:stretch>
            <a:fillRect/>
          </a:stretch>
        </p:blipFill>
        <p:spPr>
          <a:xfrm>
            <a:off x="4796288" y="915765"/>
            <a:ext cx="7348010" cy="4829610"/>
          </a:xfrm>
          <a:prstGeom prst="rect">
            <a:avLst/>
          </a:prstGeom>
        </p:spPr>
      </p:pic>
    </p:spTree>
    <p:extLst>
      <p:ext uri="{BB962C8B-B14F-4D97-AF65-F5344CB8AC3E}">
        <p14:creationId xmlns:p14="http://schemas.microsoft.com/office/powerpoint/2010/main" val="1968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Local Health IT CoP</a:t>
            </a: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pPr marL="0" indent="0" algn="ctr">
              <a:buNone/>
            </a:pPr>
            <a:r>
              <a:rPr lang="en-US" b="1" dirty="0">
                <a:cs typeface="Calibri" panose="020F0502020204030204"/>
              </a:rPr>
              <a:t>Agenda</a:t>
            </a:r>
          </a:p>
          <a:p>
            <a:pPr marL="0" indent="0" algn="ctr">
              <a:buNone/>
            </a:pPr>
            <a:r>
              <a:rPr lang="en-US">
                <a:cs typeface="Calibri" panose="020F0502020204030204"/>
              </a:rPr>
              <a:t>April 25, 2019</a:t>
            </a:r>
          </a:p>
          <a:p>
            <a:pPr marL="0" indent="0">
              <a:buNone/>
            </a:pPr>
            <a:endParaRPr lang="en-US"/>
          </a:p>
          <a:p>
            <a:r>
              <a:rPr lang="en-US" dirty="0"/>
              <a:t>Introductions</a:t>
            </a:r>
            <a:r>
              <a:rPr lang="en-US" dirty="0">
                <a:cs typeface="Calibri"/>
              </a:rPr>
              <a:t> </a:t>
            </a:r>
            <a:endParaRPr lang="en-US" dirty="0"/>
          </a:p>
          <a:p>
            <a:r>
              <a:rPr lang="en-US" u="sng" dirty="0"/>
              <a:t>Priority 1:</a:t>
            </a:r>
            <a:r>
              <a:rPr lang="en-US" dirty="0"/>
              <a:t> Cybersecurity </a:t>
            </a:r>
            <a:endParaRPr lang="en-US" dirty="0">
              <a:cs typeface="Calibri"/>
            </a:endParaRPr>
          </a:p>
          <a:p>
            <a:r>
              <a:rPr lang="en-US" u="sng" dirty="0"/>
              <a:t>Priority 2:</a:t>
            </a:r>
            <a:r>
              <a:rPr lang="en-US" dirty="0"/>
              <a:t> Upcoming meet up at NACCHO Annual </a:t>
            </a:r>
            <a:endParaRPr lang="en-US" dirty="0">
              <a:cs typeface="Calibri"/>
            </a:endParaRPr>
          </a:p>
          <a:p>
            <a:r>
              <a:rPr lang="en-US" u="sng" dirty="0"/>
              <a:t>Priority 3: </a:t>
            </a:r>
            <a:r>
              <a:rPr lang="en-US" dirty="0"/>
              <a:t>Updates to LHIT Virtual Conference </a:t>
            </a:r>
            <a:endParaRPr lang="en-US" dirty="0">
              <a:cs typeface="Calibri"/>
            </a:endParaRPr>
          </a:p>
          <a:p>
            <a:r>
              <a:rPr lang="en-US" dirty="0"/>
              <a:t>Other opportunities </a:t>
            </a:r>
            <a:endParaRPr lang="en-US" dirty="0">
              <a:cs typeface="Calibri"/>
            </a:endParaRPr>
          </a:p>
          <a:p>
            <a:pPr marL="0" indent="0">
              <a:buNone/>
            </a:pPr>
            <a:endParaRPr lang="en-US" dirty="0">
              <a:cs typeface="Calibri"/>
            </a:endParaRPr>
          </a:p>
          <a:p>
            <a:endParaRPr lang="en-US">
              <a:cs typeface="Calibri"/>
            </a:endParaRPr>
          </a:p>
        </p:txBody>
      </p:sp>
    </p:spTree>
    <p:extLst>
      <p:ext uri="{BB962C8B-B14F-4D97-AF65-F5344CB8AC3E}">
        <p14:creationId xmlns:p14="http://schemas.microsoft.com/office/powerpoint/2010/main" val="226122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4" descr="A screenshot of a cell phone&#10;&#10;Description generated with very high confidence">
            <a:extLst>
              <a:ext uri="{FF2B5EF4-FFF2-40B4-BE49-F238E27FC236}">
                <a16:creationId xmlns:a16="http://schemas.microsoft.com/office/drawing/2014/main" id="{FC9AA4CF-BE0C-40B2-B7A1-067313484616}"/>
              </a:ext>
            </a:extLst>
          </p:cNvPr>
          <p:cNvPicPr>
            <a:picLocks noChangeAspect="1"/>
          </p:cNvPicPr>
          <p:nvPr/>
        </p:nvPicPr>
        <p:blipFill>
          <a:blip r:embed="rId2"/>
          <a:stretch>
            <a:fillRect/>
          </a:stretch>
        </p:blipFill>
        <p:spPr>
          <a:xfrm>
            <a:off x="4830940" y="911912"/>
            <a:ext cx="7286260" cy="4898145"/>
          </a:xfrm>
          <a:prstGeom prst="rect">
            <a:avLst/>
          </a:prstGeom>
        </p:spPr>
      </p:pic>
    </p:spTree>
    <p:extLst>
      <p:ext uri="{BB962C8B-B14F-4D97-AF65-F5344CB8AC3E}">
        <p14:creationId xmlns:p14="http://schemas.microsoft.com/office/powerpoint/2010/main" val="3714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animal&#10;&#10;Description generated with high confidence">
            <a:extLst>
              <a:ext uri="{FF2B5EF4-FFF2-40B4-BE49-F238E27FC236}">
                <a16:creationId xmlns:a16="http://schemas.microsoft.com/office/drawing/2014/main" id="{1B512817-87D1-4FAE-BF3D-402E540E2073}"/>
              </a:ext>
            </a:extLst>
          </p:cNvPr>
          <p:cNvPicPr>
            <a:picLocks noChangeAspect="1"/>
          </p:cNvPicPr>
          <p:nvPr/>
        </p:nvPicPr>
        <p:blipFill>
          <a:blip r:embed="rId2"/>
          <a:stretch>
            <a:fillRect/>
          </a:stretch>
        </p:blipFill>
        <p:spPr>
          <a:xfrm>
            <a:off x="4839420" y="1081494"/>
            <a:ext cx="7306167" cy="4941273"/>
          </a:xfrm>
          <a:prstGeom prst="rect">
            <a:avLst/>
          </a:prstGeom>
        </p:spPr>
      </p:pic>
    </p:spTree>
    <p:extLst>
      <p:ext uri="{BB962C8B-B14F-4D97-AF65-F5344CB8AC3E}">
        <p14:creationId xmlns:p14="http://schemas.microsoft.com/office/powerpoint/2010/main" val="3310760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4" descr="A picture containing animal&#10;&#10;Description generated with high confidence">
            <a:extLst>
              <a:ext uri="{FF2B5EF4-FFF2-40B4-BE49-F238E27FC236}">
                <a16:creationId xmlns:a16="http://schemas.microsoft.com/office/drawing/2014/main" id="{B14E5FF6-3468-437B-B62B-1FFA8CBE71E1}"/>
              </a:ext>
            </a:extLst>
          </p:cNvPr>
          <p:cNvPicPr>
            <a:picLocks noChangeAspect="1"/>
          </p:cNvPicPr>
          <p:nvPr/>
        </p:nvPicPr>
        <p:blipFill>
          <a:blip r:embed="rId2"/>
          <a:stretch>
            <a:fillRect/>
          </a:stretch>
        </p:blipFill>
        <p:spPr>
          <a:xfrm>
            <a:off x="4767165" y="956545"/>
            <a:ext cx="7272067" cy="4902146"/>
          </a:xfrm>
          <a:prstGeom prst="rect">
            <a:avLst/>
          </a:prstGeom>
        </p:spPr>
      </p:pic>
    </p:spTree>
    <p:extLst>
      <p:ext uri="{BB962C8B-B14F-4D97-AF65-F5344CB8AC3E}">
        <p14:creationId xmlns:p14="http://schemas.microsoft.com/office/powerpoint/2010/main" val="2186402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Tools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049981" y="1978025"/>
            <a:ext cx="645621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b="1">
                <a:cs typeface="Calibri" panose="020F0502020204030204"/>
              </a:rPr>
              <a:t>Highlight</a:t>
            </a:r>
            <a:r>
              <a:rPr lang="en-US">
                <a:cs typeface="Calibri" panose="020F0502020204030204"/>
              </a:rPr>
              <a:t>: </a:t>
            </a:r>
            <a:r>
              <a:rPr lang="en-US" dirty="0">
                <a:cs typeface="Calibri" panose="020F0502020204030204"/>
                <a:hlinkClick r:id="rId3"/>
              </a:rPr>
              <a:t>Cybersecurity Preparedness Considerations for Healthcare Professionals</a:t>
            </a:r>
            <a:endParaRPr lang="en-US"/>
          </a:p>
          <a:p>
            <a:r>
              <a:rPr lang="en-US">
                <a:cs typeface="Calibri" panose="020F0502020204030204"/>
              </a:rPr>
              <a:t>Have you used this tool before? Is this helpful for you?</a:t>
            </a:r>
          </a:p>
          <a:p>
            <a:r>
              <a:rPr lang="en-US">
                <a:cs typeface="Calibri" panose="020F0502020204030204"/>
              </a:rPr>
              <a:t>Leave a review to help other LHD staff.</a:t>
            </a:r>
            <a:endParaRPr lang="en-US" dirty="0">
              <a:cs typeface="Calibri"/>
            </a:endParaRPr>
          </a:p>
        </p:txBody>
      </p:sp>
      <p:pic>
        <p:nvPicPr>
          <p:cNvPr id="9" name="Picture 9">
            <a:extLst>
              <a:ext uri="{FF2B5EF4-FFF2-40B4-BE49-F238E27FC236}">
                <a16:creationId xmlns:a16="http://schemas.microsoft.com/office/drawing/2014/main" id="{AAA2D0CF-FA49-4AD7-ADE8-3931398E1BBC}"/>
              </a:ext>
            </a:extLst>
          </p:cNvPr>
          <p:cNvPicPr>
            <a:picLocks noChangeAspect="1"/>
          </p:cNvPicPr>
          <p:nvPr/>
        </p:nvPicPr>
        <p:blipFill>
          <a:blip r:embed="rId4"/>
          <a:stretch>
            <a:fillRect/>
          </a:stretch>
        </p:blipFill>
        <p:spPr>
          <a:xfrm>
            <a:off x="1343891" y="2528455"/>
            <a:ext cx="2743200" cy="2743200"/>
          </a:xfrm>
          <a:prstGeom prst="rect">
            <a:avLst/>
          </a:prstGeom>
        </p:spPr>
      </p:pic>
    </p:spTree>
    <p:extLst>
      <p:ext uri="{BB962C8B-B14F-4D97-AF65-F5344CB8AC3E}">
        <p14:creationId xmlns:p14="http://schemas.microsoft.com/office/powerpoint/2010/main" val="253710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Tools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049981" y="1978025"/>
            <a:ext cx="645621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Are there tools that would be helpful to create or share?</a:t>
            </a:r>
          </a:p>
          <a:p>
            <a:r>
              <a:rPr lang="en-US">
                <a:cs typeface="Calibri" panose="020F0502020204030204"/>
              </a:rPr>
              <a:t>Are there existing tools that would be helpful to share with the group now?</a:t>
            </a:r>
          </a:p>
          <a:p>
            <a:endParaRPr lang="en-US">
              <a:cs typeface="Calibri" panose="020F0502020204030204"/>
            </a:endParaRPr>
          </a:p>
        </p:txBody>
      </p:sp>
      <p:pic>
        <p:nvPicPr>
          <p:cNvPr id="9" name="Picture 9">
            <a:extLst>
              <a:ext uri="{FF2B5EF4-FFF2-40B4-BE49-F238E27FC236}">
                <a16:creationId xmlns:a16="http://schemas.microsoft.com/office/drawing/2014/main" id="{AAA2D0CF-FA49-4AD7-ADE8-3931398E1BBC}"/>
              </a:ext>
            </a:extLst>
          </p:cNvPr>
          <p:cNvPicPr>
            <a:picLocks noChangeAspect="1"/>
          </p:cNvPicPr>
          <p:nvPr/>
        </p:nvPicPr>
        <p:blipFill>
          <a:blip r:embed="rId3"/>
          <a:stretch>
            <a:fillRect/>
          </a:stretch>
        </p:blipFill>
        <p:spPr>
          <a:xfrm>
            <a:off x="1343891" y="2528455"/>
            <a:ext cx="2743200" cy="2743200"/>
          </a:xfrm>
          <a:prstGeom prst="rect">
            <a:avLst/>
          </a:prstGeom>
        </p:spPr>
      </p:pic>
    </p:spTree>
    <p:extLst>
      <p:ext uri="{BB962C8B-B14F-4D97-AF65-F5344CB8AC3E}">
        <p14:creationId xmlns:p14="http://schemas.microsoft.com/office/powerpoint/2010/main" val="1899957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Virtual Communities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479472" y="1950315"/>
            <a:ext cx="6456219" cy="36724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We have an online community space at </a:t>
            </a:r>
            <a:r>
              <a:rPr lang="en-US" dirty="0">
                <a:cs typeface="Calibri"/>
                <a:hlinkClick r:id="rId3"/>
              </a:rPr>
              <a:t>http://bit.ly/localhealthit</a:t>
            </a:r>
            <a:endParaRPr lang="en-US" dirty="0"/>
          </a:p>
          <a:p>
            <a:r>
              <a:rPr lang="en-US">
                <a:cs typeface="Calibri"/>
              </a:rPr>
              <a:t>Place where you can ask questions and bring up your projects</a:t>
            </a:r>
            <a:endParaRPr lang="en-US"/>
          </a:p>
          <a:p>
            <a:r>
              <a:rPr lang="en-US">
                <a:cs typeface="Calibri"/>
              </a:rPr>
              <a:t>Share resources, tools, and events</a:t>
            </a:r>
          </a:p>
          <a:p>
            <a:endParaRPr lang="en-US">
              <a:cs typeface="Calibri"/>
            </a:endParaRPr>
          </a:p>
        </p:txBody>
      </p:sp>
      <p:pic>
        <p:nvPicPr>
          <p:cNvPr id="4" name="Picture 5" descr="A close up of a logo&#10;&#10;Description generated with very high confidence">
            <a:extLst>
              <a:ext uri="{FF2B5EF4-FFF2-40B4-BE49-F238E27FC236}">
                <a16:creationId xmlns:a16="http://schemas.microsoft.com/office/drawing/2014/main" id="{F9D31DF7-8DFF-4A32-A2AF-ECE3D95FD9AF}"/>
              </a:ext>
            </a:extLst>
          </p:cNvPr>
          <p:cNvPicPr>
            <a:picLocks noChangeAspect="1"/>
          </p:cNvPicPr>
          <p:nvPr/>
        </p:nvPicPr>
        <p:blipFill>
          <a:blip r:embed="rId4"/>
          <a:stretch>
            <a:fillRect/>
          </a:stretch>
        </p:blipFill>
        <p:spPr>
          <a:xfrm>
            <a:off x="2027325" y="3222712"/>
            <a:ext cx="2260556" cy="1957452"/>
          </a:xfrm>
          <a:prstGeom prst="rect">
            <a:avLst/>
          </a:prstGeom>
        </p:spPr>
      </p:pic>
    </p:spTree>
    <p:extLst>
      <p:ext uri="{BB962C8B-B14F-4D97-AF65-F5344CB8AC3E}">
        <p14:creationId xmlns:p14="http://schemas.microsoft.com/office/powerpoint/2010/main" val="752942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Virtual Communities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673011" y="1647469"/>
            <a:ext cx="4863834" cy="42097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How to login</a:t>
            </a:r>
          </a:p>
          <a:p>
            <a:r>
              <a:rPr lang="en-US">
                <a:cs typeface="Calibri" panose="020F0502020204030204"/>
              </a:rPr>
              <a:t>Navigate the website</a:t>
            </a:r>
          </a:p>
          <a:p>
            <a:r>
              <a:rPr lang="en-US">
                <a:cs typeface="Calibri" panose="020F0502020204030204"/>
              </a:rPr>
              <a:t>Update profile</a:t>
            </a:r>
          </a:p>
          <a:p>
            <a:r>
              <a:rPr lang="en-US">
                <a:cs typeface="Calibri" panose="020F0502020204030204"/>
              </a:rPr>
              <a:t>Change your email settings</a:t>
            </a:r>
            <a:endParaRPr lang="en-US" dirty="0">
              <a:cs typeface="Calibri"/>
            </a:endParaRPr>
          </a:p>
          <a:p>
            <a:r>
              <a:rPr lang="en-US">
                <a:cs typeface="Calibri"/>
              </a:rPr>
              <a:t>Find resources and events</a:t>
            </a:r>
            <a:endParaRPr lang="en-US" dirty="0">
              <a:cs typeface="Calibri"/>
            </a:endParaRPr>
          </a:p>
          <a:p>
            <a:endParaRPr lang="en-US">
              <a:cs typeface="Calibri"/>
            </a:endParaRPr>
          </a:p>
        </p:txBody>
      </p:sp>
      <p:pic>
        <p:nvPicPr>
          <p:cNvPr id="6" name="Picture 6" descr="A screenshot of a cell phone&#10;&#10;Description generated with very high confidence">
            <a:extLst>
              <a:ext uri="{FF2B5EF4-FFF2-40B4-BE49-F238E27FC236}">
                <a16:creationId xmlns:a16="http://schemas.microsoft.com/office/drawing/2014/main" id="{3F54096B-E555-4BD7-B2E0-A498E680D071}"/>
              </a:ext>
            </a:extLst>
          </p:cNvPr>
          <p:cNvPicPr>
            <a:picLocks noChangeAspect="1"/>
          </p:cNvPicPr>
          <p:nvPr/>
        </p:nvPicPr>
        <p:blipFill>
          <a:blip r:embed="rId3"/>
          <a:stretch>
            <a:fillRect/>
          </a:stretch>
        </p:blipFill>
        <p:spPr>
          <a:xfrm>
            <a:off x="5672016" y="2327299"/>
            <a:ext cx="6260123" cy="3209632"/>
          </a:xfrm>
          <a:prstGeom prst="rect">
            <a:avLst/>
          </a:prstGeom>
        </p:spPr>
      </p:pic>
    </p:spTree>
    <p:extLst>
      <p:ext uri="{BB962C8B-B14F-4D97-AF65-F5344CB8AC3E}">
        <p14:creationId xmlns:p14="http://schemas.microsoft.com/office/powerpoint/2010/main" val="399197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Virtual Communities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3418165" y="1950315"/>
            <a:ext cx="8683602" cy="458100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pPr marL="0" indent="0" algn="ctr">
              <a:buNone/>
            </a:pPr>
            <a:r>
              <a:rPr lang="en-US" sz="3600" b="1">
                <a:cs typeface="Calibri" panose="020F0502020204030204"/>
              </a:rPr>
              <a:t>Ask Me Anything – Chris Collinge</a:t>
            </a:r>
          </a:p>
          <a:p>
            <a:pPr lvl="1" indent="0">
              <a:buNone/>
            </a:pPr>
            <a:r>
              <a:rPr lang="en-US">
                <a:cs typeface="Calibri"/>
              </a:rPr>
              <a:t>Chris Collinge is the Director of Information Technology for the Florida Department of Health in Orange County. </a:t>
            </a:r>
            <a:br>
              <a:rPr lang="en-US" dirty="0">
                <a:cs typeface="Calibri"/>
              </a:rPr>
            </a:br>
            <a:endParaRPr lang="en-US" dirty="0">
              <a:cs typeface="Calibri"/>
            </a:endParaRPr>
          </a:p>
          <a:p>
            <a:pPr lvl="1" indent="0">
              <a:buNone/>
            </a:pPr>
            <a:r>
              <a:rPr lang="en-US">
                <a:cs typeface="Calibri"/>
              </a:rPr>
              <a:t>This state health department is one of 67 counties and is located in Orlando, FL. His team has developed innovative strategies for state-wide IT projects and standardizations for mobile and tablet technologies for use with their EHR system. </a:t>
            </a:r>
          </a:p>
          <a:p>
            <a:pPr lvl="1" indent="0">
              <a:buNone/>
            </a:pPr>
            <a:br>
              <a:rPr lang="en-US" dirty="0">
                <a:cs typeface="Calibri"/>
              </a:rPr>
            </a:br>
            <a:r>
              <a:rPr lang="en-US">
                <a:cs typeface="Calibri"/>
              </a:rPr>
              <a:t>Mr. Collinge received a </a:t>
            </a:r>
            <a:r>
              <a:rPr lang="en-US" dirty="0">
                <a:cs typeface="Calibri"/>
                <a:hlinkClick r:id="rId3"/>
              </a:rPr>
              <a:t>Model Practice Award</a:t>
            </a:r>
            <a:r>
              <a:rPr lang="en-US">
                <a:cs typeface="Calibri"/>
              </a:rPr>
              <a:t> from the NAACHO for Qflow client tracking system. His leadership in developing systems to support medication reconciliation and clinical decision support has impacted patients across the state and helped support the work of the 18,000+ employees in the Florida Department of Health. </a:t>
            </a:r>
          </a:p>
          <a:p>
            <a:pPr lvl="1" indent="0">
              <a:buNone/>
            </a:pPr>
            <a:endParaRPr lang="en-US" dirty="0">
              <a:cs typeface="Calibri"/>
            </a:endParaRPr>
          </a:p>
        </p:txBody>
      </p:sp>
      <p:pic>
        <p:nvPicPr>
          <p:cNvPr id="6" name="Picture 6" descr="A person wearing a suit and tie smiling at the camera&#10;&#10;Description generated with very high confidence">
            <a:extLst>
              <a:ext uri="{FF2B5EF4-FFF2-40B4-BE49-F238E27FC236}">
                <a16:creationId xmlns:a16="http://schemas.microsoft.com/office/drawing/2014/main" id="{C0A4ABFF-9038-46F1-9717-A487FBC7CEB9}"/>
              </a:ext>
            </a:extLst>
          </p:cNvPr>
          <p:cNvPicPr>
            <a:picLocks noChangeAspect="1"/>
          </p:cNvPicPr>
          <p:nvPr/>
        </p:nvPicPr>
        <p:blipFill>
          <a:blip r:embed="rId4"/>
          <a:stretch>
            <a:fillRect/>
          </a:stretch>
        </p:blipFill>
        <p:spPr>
          <a:xfrm>
            <a:off x="800190" y="2306593"/>
            <a:ext cx="2892914" cy="2774379"/>
          </a:xfrm>
          <a:prstGeom prst="rect">
            <a:avLst/>
          </a:prstGeom>
        </p:spPr>
      </p:pic>
    </p:spTree>
    <p:extLst>
      <p:ext uri="{BB962C8B-B14F-4D97-AF65-F5344CB8AC3E}">
        <p14:creationId xmlns:p14="http://schemas.microsoft.com/office/powerpoint/2010/main" val="535588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Virtual Communities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4102011" y="2370391"/>
            <a:ext cx="7833680" cy="41609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cs typeface="Calibri"/>
              </a:rPr>
              <a:t> Current Projects: </a:t>
            </a:r>
          </a:p>
          <a:p>
            <a:pPr>
              <a:buFont typeface="Arial,Sans-Serif"/>
              <a:buChar char="•"/>
            </a:pPr>
            <a:r>
              <a:rPr lang="en-US">
                <a:cs typeface="Calibri"/>
              </a:rPr>
              <a:t>Migration of DOH Orange data center to Windows Azure. </a:t>
            </a:r>
          </a:p>
          <a:p>
            <a:pPr>
              <a:buFont typeface="Arial,Sans-Serif"/>
              <a:buChar char="•"/>
            </a:pPr>
            <a:r>
              <a:rPr lang="en-US">
                <a:cs typeface="Calibri"/>
              </a:rPr>
              <a:t>Migration of ACF Qflow client flow tracking system for 12 counties to Microsoft Azure.  </a:t>
            </a:r>
          </a:p>
          <a:p>
            <a:pPr>
              <a:buFont typeface="Arial,Sans-Serif"/>
              <a:buChar char="•"/>
            </a:pPr>
            <a:r>
              <a:rPr lang="en-US">
                <a:cs typeface="Calibri"/>
              </a:rPr>
              <a:t>Currently lead in rolling out Telehealth to DOH Florida for 67 counties. </a:t>
            </a:r>
            <a:endParaRPr lang="en-US"/>
          </a:p>
        </p:txBody>
      </p:sp>
      <p:pic>
        <p:nvPicPr>
          <p:cNvPr id="6" name="Picture 6" descr="A person wearing a suit and tie smiling at the camera&#10;&#10;Description generated with very high confidence">
            <a:extLst>
              <a:ext uri="{FF2B5EF4-FFF2-40B4-BE49-F238E27FC236}">
                <a16:creationId xmlns:a16="http://schemas.microsoft.com/office/drawing/2014/main" id="{C0A4ABFF-9038-46F1-9717-A487FBC7CEB9}"/>
              </a:ext>
            </a:extLst>
          </p:cNvPr>
          <p:cNvPicPr>
            <a:picLocks noChangeAspect="1"/>
          </p:cNvPicPr>
          <p:nvPr/>
        </p:nvPicPr>
        <p:blipFill>
          <a:blip r:embed="rId3"/>
          <a:stretch>
            <a:fillRect/>
          </a:stretch>
        </p:blipFill>
        <p:spPr>
          <a:xfrm>
            <a:off x="839267" y="2296824"/>
            <a:ext cx="2892914" cy="2774379"/>
          </a:xfrm>
          <a:prstGeom prst="rect">
            <a:avLst/>
          </a:prstGeom>
        </p:spPr>
      </p:pic>
    </p:spTree>
    <p:extLst>
      <p:ext uri="{BB962C8B-B14F-4D97-AF65-F5344CB8AC3E}">
        <p14:creationId xmlns:p14="http://schemas.microsoft.com/office/powerpoint/2010/main" val="4075697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Virtual Communities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4102011" y="2370391"/>
            <a:ext cx="7833680" cy="41609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cs typeface="Calibri"/>
              </a:rPr>
              <a:t>May AMA</a:t>
            </a:r>
            <a:endParaRPr lang="en-US"/>
          </a:p>
          <a:p>
            <a:pPr>
              <a:buFont typeface="Arial,Sans-Serif"/>
              <a:buChar char="•"/>
            </a:pPr>
            <a:r>
              <a:rPr lang="en-US">
                <a:cs typeface="Calibri"/>
              </a:rPr>
              <a:t>Do you have a Model Practice, potential Model Practice, or good information to share?</a:t>
            </a:r>
          </a:p>
          <a:p>
            <a:pPr>
              <a:buFont typeface="Arial,Sans-Serif"/>
              <a:buChar char="•"/>
            </a:pPr>
            <a:r>
              <a:rPr lang="en-US">
                <a:cs typeface="Calibri"/>
              </a:rPr>
              <a:t>Don't be shy: Let us know!</a:t>
            </a:r>
          </a:p>
          <a:p>
            <a:pPr>
              <a:buFont typeface="Arial,Sans-Serif"/>
              <a:buChar char="•"/>
            </a:pPr>
            <a:r>
              <a:rPr lang="en-US">
                <a:cs typeface="Calibri"/>
              </a:rPr>
              <a:t>Get feedback, boast about a good project, or share expertise.</a:t>
            </a:r>
            <a:endParaRPr lang="en-US" dirty="0">
              <a:cs typeface="Calibri"/>
            </a:endParaRPr>
          </a:p>
        </p:txBody>
      </p:sp>
      <p:pic>
        <p:nvPicPr>
          <p:cNvPr id="4" name="Picture 6">
            <a:extLst>
              <a:ext uri="{FF2B5EF4-FFF2-40B4-BE49-F238E27FC236}">
                <a16:creationId xmlns:a16="http://schemas.microsoft.com/office/drawing/2014/main" id="{10A83F36-B2C5-4F91-9D94-CF6B212B68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9515" y="2726593"/>
            <a:ext cx="2528276" cy="2528276"/>
          </a:xfrm>
          <a:prstGeom prst="rect">
            <a:avLst/>
          </a:prstGeom>
        </p:spPr>
      </p:pic>
      <p:sp>
        <p:nvSpPr>
          <p:cNvPr id="8" name="TextBox 7">
            <a:extLst>
              <a:ext uri="{FF2B5EF4-FFF2-40B4-BE49-F238E27FC236}">
                <a16:creationId xmlns:a16="http://schemas.microsoft.com/office/drawing/2014/main" id="{5A50BE4C-8290-455C-9376-B5F72DCB8DFF}"/>
              </a:ext>
            </a:extLst>
          </p:cNvPr>
          <p:cNvSpPr txBox="1"/>
          <p:nvPr/>
        </p:nvSpPr>
        <p:spPr>
          <a:xfrm>
            <a:off x="1437053" y="4688254"/>
            <a:ext cx="1893277" cy="473807"/>
          </a:xfrm>
          <a:prstGeom prst="rect">
            <a:avLst/>
          </a:prstGeom>
        </p:spPr>
        <p:txBody>
          <a:bodyPr anchor="t">
            <a:normAutofit/>
          </a:bodyPr>
          <a:lstStyle/>
          <a:p>
            <a:endParaRPr lang="en-US" dirty="0">
              <a:cs typeface="Calibri"/>
            </a:endParaRPr>
          </a:p>
        </p:txBody>
      </p:sp>
    </p:spTree>
    <p:extLst>
      <p:ext uri="{BB962C8B-B14F-4D97-AF65-F5344CB8AC3E}">
        <p14:creationId xmlns:p14="http://schemas.microsoft.com/office/powerpoint/2010/main" val="293419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Introductions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6023338" y="2342176"/>
            <a:ext cx="5788005" cy="3797157"/>
          </a:xfrm>
        </p:spPr>
        <p:txBody>
          <a:bodyPr vert="horz" lIns="91440" tIns="45720" rIns="91440" bIns="45720" rtlCol="0" anchor="t">
            <a:normAutofit/>
          </a:bodyPr>
          <a:lstStyle/>
          <a:p>
            <a:r>
              <a:rPr lang="en-US" dirty="0">
                <a:cs typeface="Calibri" panose="020F0502020204030204"/>
              </a:rPr>
              <a:t>Name</a:t>
            </a:r>
          </a:p>
          <a:p>
            <a:r>
              <a:rPr lang="en-US" dirty="0">
                <a:cs typeface="Calibri" panose="020F0502020204030204"/>
              </a:rPr>
              <a:t>Local Health Department</a:t>
            </a:r>
          </a:p>
          <a:p>
            <a:r>
              <a:rPr lang="en-US" dirty="0">
                <a:cs typeface="Calibri" panose="020F0502020204030204"/>
              </a:rPr>
              <a:t>[First-timers] What would you like to learn from this group?</a:t>
            </a:r>
          </a:p>
        </p:txBody>
      </p:sp>
      <p:pic>
        <p:nvPicPr>
          <p:cNvPr id="5" name="Picture 5" descr="A picture containing person, outdoor, building, ground&#10;&#10;Description generated with very high confidence">
            <a:extLst>
              <a:ext uri="{FF2B5EF4-FFF2-40B4-BE49-F238E27FC236}">
                <a16:creationId xmlns:a16="http://schemas.microsoft.com/office/drawing/2014/main" id="{74B4F4F2-CB97-412A-8001-44EEB2D8CA91}"/>
              </a:ext>
            </a:extLst>
          </p:cNvPr>
          <p:cNvPicPr>
            <a:picLocks noChangeAspect="1"/>
          </p:cNvPicPr>
          <p:nvPr/>
        </p:nvPicPr>
        <p:blipFill>
          <a:blip r:embed="rId3"/>
          <a:stretch>
            <a:fillRect/>
          </a:stretch>
        </p:blipFill>
        <p:spPr>
          <a:xfrm>
            <a:off x="987469" y="2259727"/>
            <a:ext cx="4622104" cy="3497205"/>
          </a:xfrm>
          <a:prstGeom prst="rect">
            <a:avLst/>
          </a:prstGeom>
        </p:spPr>
      </p:pic>
    </p:spTree>
    <p:extLst>
      <p:ext uri="{BB962C8B-B14F-4D97-AF65-F5344CB8AC3E}">
        <p14:creationId xmlns:p14="http://schemas.microsoft.com/office/powerpoint/2010/main" val="1040280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Meet Up at NACCHO Annual</a:t>
            </a:r>
            <a:endParaRPr lang="en-US">
              <a:solidFill>
                <a:schemeClr val="bg1"/>
              </a:solidFill>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751722" y="6144000"/>
            <a:ext cx="4820139" cy="8539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cs typeface="Calibri"/>
              </a:rPr>
              <a:t>Spread the Word</a:t>
            </a:r>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endParaRPr lang="en-US">
              <a:cs typeface="Calibri"/>
            </a:endParaRPr>
          </a:p>
        </p:txBody>
      </p:sp>
      <p:pic>
        <p:nvPicPr>
          <p:cNvPr id="4" name="Picture 5" descr="A close up of a logo&#10;&#10;Description generated with very high confidence">
            <a:extLst>
              <a:ext uri="{FF2B5EF4-FFF2-40B4-BE49-F238E27FC236}">
                <a16:creationId xmlns:a16="http://schemas.microsoft.com/office/drawing/2014/main" id="{F59E2414-4A3B-4904-843F-036CFFCE59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95931" y="3841589"/>
            <a:ext cx="2435796" cy="2087929"/>
          </a:xfrm>
          <a:prstGeom prst="rect">
            <a:avLst/>
          </a:prstGeom>
        </p:spPr>
      </p:pic>
      <p:sp>
        <p:nvSpPr>
          <p:cNvPr id="7" name="TextBox 6">
            <a:extLst>
              <a:ext uri="{FF2B5EF4-FFF2-40B4-BE49-F238E27FC236}">
                <a16:creationId xmlns:a16="http://schemas.microsoft.com/office/drawing/2014/main" id="{8ED34F33-7A3B-4A4D-83ED-27D4D2C97419}"/>
              </a:ext>
            </a:extLst>
          </p:cNvPr>
          <p:cNvSpPr txBox="1"/>
          <p:nvPr/>
        </p:nvSpPr>
        <p:spPr>
          <a:xfrm>
            <a:off x="1023056" y="4450351"/>
            <a:ext cx="2140185" cy="609129"/>
          </a:xfrm>
          <a:prstGeom prst="rect">
            <a:avLst/>
          </a:prstGeom>
        </p:spPr>
        <p:txBody>
          <a:bodyPr anchor="t">
            <a:normAutofit/>
          </a:bodyPr>
          <a:lstStyle/>
          <a:p>
            <a:endParaRPr lang="en-US" dirty="0">
              <a:cs typeface="Calibri"/>
            </a:endParaRPr>
          </a:p>
        </p:txBody>
      </p:sp>
      <p:sp>
        <p:nvSpPr>
          <p:cNvPr id="9" name="TextBox 8">
            <a:extLst>
              <a:ext uri="{FF2B5EF4-FFF2-40B4-BE49-F238E27FC236}">
                <a16:creationId xmlns:a16="http://schemas.microsoft.com/office/drawing/2014/main" id="{971DC5CB-9BD1-485D-8E3D-56B8EBB778A7}"/>
              </a:ext>
            </a:extLst>
          </p:cNvPr>
          <p:cNvSpPr txBox="1"/>
          <p:nvPr/>
        </p:nvSpPr>
        <p:spPr>
          <a:xfrm>
            <a:off x="924169" y="2106246"/>
            <a:ext cx="620512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t>Connecting on Weds, July 10 from 3-5pm</a:t>
            </a:r>
            <a:endParaRPr lang="en-US" sz="2400" dirty="0">
              <a:cs typeface="Calibri"/>
            </a:endParaRPr>
          </a:p>
          <a:p>
            <a:pPr marL="285750" indent="-285750">
              <a:buFont typeface="Arial"/>
              <a:buChar char="•"/>
            </a:pPr>
            <a:r>
              <a:rPr lang="en-US" sz="2400" dirty="0"/>
              <a:t>5-minute</a:t>
            </a:r>
            <a:r>
              <a:rPr lang="en-US" sz="2400" dirty="0">
                <a:cs typeface="Calibri"/>
              </a:rPr>
              <a:t> lightning round presentations</a:t>
            </a:r>
          </a:p>
          <a:p>
            <a:pPr marL="285750" indent="-285750">
              <a:buFont typeface="Arial"/>
              <a:buChar char="•"/>
            </a:pPr>
            <a:r>
              <a:rPr lang="en-US" sz="2400" dirty="0">
                <a:cs typeface="Calibri"/>
              </a:rPr>
              <a:t>Light refreshments</a:t>
            </a:r>
          </a:p>
          <a:p>
            <a:pPr marL="285750" indent="-285750">
              <a:buFont typeface="Arial"/>
              <a:buChar char="•"/>
            </a:pPr>
            <a:r>
              <a:rPr lang="en-US" sz="2400" dirty="0">
                <a:cs typeface="Calibri"/>
              </a:rPr>
              <a:t>Local Health IT goodies</a:t>
            </a:r>
          </a:p>
          <a:p>
            <a:pPr marL="742950" lvl="1" indent="-285750">
              <a:buFont typeface="Arial"/>
              <a:buChar char="•"/>
            </a:pPr>
            <a:endParaRPr lang="en-US" sz="2400" dirty="0">
              <a:cs typeface="Calibri"/>
            </a:endParaRPr>
          </a:p>
          <a:p>
            <a:pPr marL="742950" lvl="1" indent="-285750">
              <a:buFont typeface="Arial"/>
              <a:buChar char="•"/>
            </a:pPr>
            <a:endParaRPr lang="en-US" sz="2400" dirty="0">
              <a:cs typeface="Calibri"/>
            </a:endParaRPr>
          </a:p>
        </p:txBody>
      </p:sp>
      <p:pic>
        <p:nvPicPr>
          <p:cNvPr id="6" name="Picture 7" descr="A group of people looking at a phone&#10;&#10;Description generated with high confidence">
            <a:extLst>
              <a:ext uri="{FF2B5EF4-FFF2-40B4-BE49-F238E27FC236}">
                <a16:creationId xmlns:a16="http://schemas.microsoft.com/office/drawing/2014/main" id="{9507AF10-1A3B-426C-8F4E-CCAF092303CF}"/>
              </a:ext>
            </a:extLst>
          </p:cNvPr>
          <p:cNvPicPr>
            <a:picLocks noChangeAspect="1"/>
          </p:cNvPicPr>
          <p:nvPr/>
        </p:nvPicPr>
        <p:blipFill>
          <a:blip r:embed="rId5"/>
          <a:stretch>
            <a:fillRect/>
          </a:stretch>
        </p:blipFill>
        <p:spPr>
          <a:xfrm>
            <a:off x="6420766" y="2354369"/>
            <a:ext cx="4939002" cy="3300427"/>
          </a:xfrm>
          <a:prstGeom prst="rect">
            <a:avLst/>
          </a:prstGeom>
        </p:spPr>
      </p:pic>
    </p:spTree>
    <p:extLst>
      <p:ext uri="{BB962C8B-B14F-4D97-AF65-F5344CB8AC3E}">
        <p14:creationId xmlns:p14="http://schemas.microsoft.com/office/powerpoint/2010/main" val="109843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Meet Up at NACCHO Annual</a:t>
            </a:r>
            <a:endParaRPr lang="en-US">
              <a:solidFill>
                <a:schemeClr val="bg1"/>
              </a:solidFill>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7" name="TextBox 6">
            <a:extLst>
              <a:ext uri="{FF2B5EF4-FFF2-40B4-BE49-F238E27FC236}">
                <a16:creationId xmlns:a16="http://schemas.microsoft.com/office/drawing/2014/main" id="{8ED34F33-7A3B-4A4D-83ED-27D4D2C97419}"/>
              </a:ext>
            </a:extLst>
          </p:cNvPr>
          <p:cNvSpPr txBox="1"/>
          <p:nvPr/>
        </p:nvSpPr>
        <p:spPr>
          <a:xfrm>
            <a:off x="1023056" y="4450351"/>
            <a:ext cx="2140185" cy="609129"/>
          </a:xfrm>
          <a:prstGeom prst="rect">
            <a:avLst/>
          </a:prstGeom>
        </p:spPr>
        <p:txBody>
          <a:bodyPr anchor="t">
            <a:normAutofit/>
          </a:bodyPr>
          <a:lstStyle/>
          <a:p>
            <a:endParaRPr lang="en-US" dirty="0">
              <a:cs typeface="Calibri"/>
            </a:endParaRPr>
          </a:p>
        </p:txBody>
      </p:sp>
      <p:sp>
        <p:nvSpPr>
          <p:cNvPr id="9" name="TextBox 8">
            <a:extLst>
              <a:ext uri="{FF2B5EF4-FFF2-40B4-BE49-F238E27FC236}">
                <a16:creationId xmlns:a16="http://schemas.microsoft.com/office/drawing/2014/main" id="{971DC5CB-9BD1-485D-8E3D-56B8EBB778A7}"/>
              </a:ext>
            </a:extLst>
          </p:cNvPr>
          <p:cNvSpPr txBox="1"/>
          <p:nvPr/>
        </p:nvSpPr>
        <p:spPr>
          <a:xfrm>
            <a:off x="4619347" y="1960109"/>
            <a:ext cx="62051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Would you wear this?</a:t>
            </a:r>
            <a:endParaRPr lang="en-US" sz="2400">
              <a:cs typeface="Calibri"/>
            </a:endParaRPr>
          </a:p>
        </p:txBody>
      </p:sp>
      <p:pic>
        <p:nvPicPr>
          <p:cNvPr id="8" name="Picture 9" descr="A person in a black shirt&#10;&#10;Description generated with high confidence">
            <a:extLst>
              <a:ext uri="{FF2B5EF4-FFF2-40B4-BE49-F238E27FC236}">
                <a16:creationId xmlns:a16="http://schemas.microsoft.com/office/drawing/2014/main" id="{2086F335-4B97-4EAB-A797-3D6228440287}"/>
              </a:ext>
            </a:extLst>
          </p:cNvPr>
          <p:cNvPicPr>
            <a:picLocks noChangeAspect="1"/>
          </p:cNvPicPr>
          <p:nvPr/>
        </p:nvPicPr>
        <p:blipFill>
          <a:blip r:embed="rId3"/>
          <a:stretch>
            <a:fillRect/>
          </a:stretch>
        </p:blipFill>
        <p:spPr>
          <a:xfrm>
            <a:off x="924839" y="2415903"/>
            <a:ext cx="5133583" cy="4124305"/>
          </a:xfrm>
          <a:prstGeom prst="rect">
            <a:avLst/>
          </a:prstGeom>
        </p:spPr>
      </p:pic>
      <p:pic>
        <p:nvPicPr>
          <p:cNvPr id="11" name="Picture 11" descr="A person in a blue shirt&#10;&#10;Description generated with high confidence">
            <a:extLst>
              <a:ext uri="{FF2B5EF4-FFF2-40B4-BE49-F238E27FC236}">
                <a16:creationId xmlns:a16="http://schemas.microsoft.com/office/drawing/2014/main" id="{4E4ED37F-1B55-45D7-90D8-1B46DBFBFDD8}"/>
              </a:ext>
            </a:extLst>
          </p:cNvPr>
          <p:cNvPicPr>
            <a:picLocks noChangeAspect="1"/>
          </p:cNvPicPr>
          <p:nvPr/>
        </p:nvPicPr>
        <p:blipFill>
          <a:blip r:embed="rId4"/>
          <a:stretch>
            <a:fillRect/>
          </a:stretch>
        </p:blipFill>
        <p:spPr>
          <a:xfrm>
            <a:off x="6290153" y="2418778"/>
            <a:ext cx="5290158" cy="4097678"/>
          </a:xfrm>
          <a:prstGeom prst="rect">
            <a:avLst/>
          </a:prstGeom>
        </p:spPr>
      </p:pic>
    </p:spTree>
    <p:extLst>
      <p:ext uri="{BB962C8B-B14F-4D97-AF65-F5344CB8AC3E}">
        <p14:creationId xmlns:p14="http://schemas.microsoft.com/office/powerpoint/2010/main" val="1343546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dirty="0">
                <a:solidFill>
                  <a:schemeClr val="bg1"/>
                </a:solidFill>
              </a:rPr>
              <a:t>LHIT Virtual Conference</a:t>
            </a:r>
            <a:endParaRPr lang="en-US" dirty="0"/>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884985" y="2280871"/>
            <a:ext cx="684237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cs typeface="Calibri" panose="020F0502020204030204"/>
              </a:rPr>
              <a:t>Topics/Speakers – IT Staff</a:t>
            </a:r>
            <a:endParaRPr lang="en-US" b="1" dirty="0"/>
          </a:p>
          <a:p>
            <a:r>
              <a:rPr lang="en-US">
                <a:cs typeface="Calibri"/>
              </a:rPr>
              <a:t>Registration opening soon</a:t>
            </a:r>
            <a:endParaRPr lang="en-US"/>
          </a:p>
          <a:p>
            <a:r>
              <a:rPr lang="en-US">
                <a:cs typeface="Calibri"/>
              </a:rPr>
              <a:t>Topics: Hyperconvergence, cybersecurity, interoperability</a:t>
            </a:r>
            <a:endParaRPr lang="en-US" dirty="0">
              <a:cs typeface="Calibri"/>
            </a:endParaRPr>
          </a:p>
          <a:p>
            <a:r>
              <a:rPr lang="en-US">
                <a:cs typeface="Calibri"/>
              </a:rPr>
              <a:t>Upcoming Webinars</a:t>
            </a:r>
            <a:endParaRPr lang="en-US" dirty="0">
              <a:cs typeface="Calibri"/>
            </a:endParaRPr>
          </a:p>
          <a:p>
            <a:pPr lvl="1" indent="0"/>
            <a:r>
              <a:rPr lang="en-US">
                <a:cs typeface="Calibri"/>
              </a:rPr>
              <a:t>Informatics</a:t>
            </a:r>
            <a:endParaRPr lang="en-US" dirty="0">
              <a:cs typeface="Calibri"/>
            </a:endParaRPr>
          </a:p>
          <a:p>
            <a:pPr lvl="1" indent="0"/>
            <a:r>
              <a:rPr lang="en-US">
                <a:cs typeface="Calibri"/>
              </a:rPr>
              <a:t>Lessons on cybersecurity</a:t>
            </a:r>
            <a:br>
              <a:rPr lang="en-US" dirty="0">
                <a:cs typeface="Calibri"/>
              </a:rPr>
            </a:br>
            <a:br>
              <a:rPr lang="en-US" dirty="0">
                <a:cs typeface="Calibri"/>
              </a:rPr>
            </a:br>
            <a:r>
              <a:rPr lang="en-US" dirty="0">
                <a:cs typeface="Calibri"/>
                <a:hlinkClick r:id="rId3"/>
              </a:rPr>
              <a:t>www.lhitcon.org</a:t>
            </a:r>
            <a:r>
              <a:rPr lang="en-US" dirty="0">
                <a:cs typeface="Calibri"/>
              </a:rPr>
              <a:t> </a:t>
            </a:r>
          </a:p>
          <a:p>
            <a:endParaRPr lang="en-US">
              <a:cs typeface="Calibri"/>
            </a:endParaRPr>
          </a:p>
        </p:txBody>
      </p:sp>
      <p:pic>
        <p:nvPicPr>
          <p:cNvPr id="4" name="Picture 5" descr="A picture containing sky, green&#10;&#10;Description generated with high confidence">
            <a:extLst>
              <a:ext uri="{FF2B5EF4-FFF2-40B4-BE49-F238E27FC236}">
                <a16:creationId xmlns:a16="http://schemas.microsoft.com/office/drawing/2014/main" id="{97F23E34-3953-461B-BCF4-78E9078F50FD}"/>
              </a:ext>
            </a:extLst>
          </p:cNvPr>
          <p:cNvPicPr>
            <a:picLocks noChangeAspect="1"/>
          </p:cNvPicPr>
          <p:nvPr/>
        </p:nvPicPr>
        <p:blipFill>
          <a:blip r:embed="rId4"/>
          <a:stretch>
            <a:fillRect/>
          </a:stretch>
        </p:blipFill>
        <p:spPr>
          <a:xfrm>
            <a:off x="797169" y="2404346"/>
            <a:ext cx="4794738" cy="3045767"/>
          </a:xfrm>
          <a:prstGeom prst="rect">
            <a:avLst/>
          </a:prstGeom>
        </p:spPr>
      </p:pic>
    </p:spTree>
    <p:extLst>
      <p:ext uri="{BB962C8B-B14F-4D97-AF65-F5344CB8AC3E}">
        <p14:creationId xmlns:p14="http://schemas.microsoft.com/office/powerpoint/2010/main" val="2288451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Volunteer and Speaking Opportunities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pPr marL="0" indent="0" algn="ctr">
              <a:buNone/>
            </a:pPr>
            <a:r>
              <a:rPr lang="en-US" b="1">
                <a:cs typeface="Calibri"/>
              </a:rPr>
              <a:t>Shameless Plug</a:t>
            </a: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1063668" y="216591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pPr marL="0" indent="0">
              <a:buNone/>
            </a:pPr>
            <a:endParaRPr lang="en-US">
              <a:cs typeface="Calibri" panose="020F0502020204030204"/>
            </a:endParaRPr>
          </a:p>
          <a:p>
            <a:r>
              <a:rPr lang="en-US">
                <a:cs typeface="Calibri" panose="020F0502020204030204"/>
              </a:rPr>
              <a:t>If you are interested in staying involved with the LHIT conference, we will be offering free attendance for volunteering about 4 hours per month, speaking opportunities, or helping us find advertisers. Contact </a:t>
            </a:r>
            <a:r>
              <a:rPr lang="en-US" dirty="0">
                <a:cs typeface="Calibri"/>
                <a:hlinkClick r:id="rId3"/>
              </a:rPr>
              <a:t>amcpherson@naccho.org</a:t>
            </a:r>
            <a:r>
              <a:rPr lang="en-US" dirty="0">
                <a:cs typeface="Calibri"/>
              </a:rPr>
              <a:t>. </a:t>
            </a:r>
            <a:endParaRPr lang="en-US" dirty="0"/>
          </a:p>
          <a:p>
            <a:pPr marL="0" indent="0">
              <a:buNone/>
            </a:pPr>
            <a:endParaRPr lang="en-US" dirty="0">
              <a:cs typeface="Calibri"/>
            </a:endParaRPr>
          </a:p>
        </p:txBody>
      </p:sp>
    </p:spTree>
    <p:extLst>
      <p:ext uri="{BB962C8B-B14F-4D97-AF65-F5344CB8AC3E}">
        <p14:creationId xmlns:p14="http://schemas.microsoft.com/office/powerpoint/2010/main" val="1306187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Next Meeting</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1046018" y="2088861"/>
            <a:ext cx="505691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May 23, 2019 at 1pm ET</a:t>
            </a:r>
          </a:p>
          <a:p>
            <a:r>
              <a:rPr lang="en-US">
                <a:cs typeface="Calibri" panose="020F0502020204030204"/>
              </a:rPr>
              <a:t>New Zoom contact </a:t>
            </a:r>
          </a:p>
          <a:p>
            <a:r>
              <a:rPr lang="en-US">
                <a:cs typeface="Calibri" panose="020F0502020204030204"/>
              </a:rPr>
              <a:t>Bring a friend</a:t>
            </a:r>
          </a:p>
          <a:p>
            <a:endParaRPr lang="en-US">
              <a:cs typeface="Calibri" panose="020F0502020204030204"/>
            </a:endParaRPr>
          </a:p>
        </p:txBody>
      </p:sp>
      <p:pic>
        <p:nvPicPr>
          <p:cNvPr id="4" name="Picture 5" descr="A close up of a device&#10;&#10;Description generated with high confidence">
            <a:extLst>
              <a:ext uri="{FF2B5EF4-FFF2-40B4-BE49-F238E27FC236}">
                <a16:creationId xmlns:a16="http://schemas.microsoft.com/office/drawing/2014/main" id="{9CFC1A85-7D69-464D-99FB-35615D477C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67744" y="1693717"/>
            <a:ext cx="6345382" cy="4786746"/>
          </a:xfrm>
          <a:prstGeom prst="rect">
            <a:avLst/>
          </a:prstGeom>
        </p:spPr>
      </p:pic>
    </p:spTree>
    <p:extLst>
      <p:ext uri="{BB962C8B-B14F-4D97-AF65-F5344CB8AC3E}">
        <p14:creationId xmlns:p14="http://schemas.microsoft.com/office/powerpoint/2010/main" val="2765561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Questions or Comments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3686908" y="1821717"/>
            <a:ext cx="8170985"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pPr marL="0" indent="0">
              <a:buNone/>
            </a:pPr>
            <a:r>
              <a:rPr lang="en-US">
                <a:cs typeface="Calibri" panose="020F0502020204030204"/>
              </a:rPr>
              <a:t>Any questions or comments about this CoP? Any overall website feedback, etc?</a:t>
            </a:r>
          </a:p>
          <a:p>
            <a:pPr marL="0" indent="0">
              <a:buNone/>
            </a:pPr>
            <a:endParaRPr lang="en-US">
              <a:cs typeface="Calibri" panose="020F0502020204030204"/>
            </a:endParaRPr>
          </a:p>
          <a:p>
            <a:pPr marL="0" indent="0">
              <a:buNone/>
            </a:pPr>
            <a:r>
              <a:rPr lang="en-US">
                <a:cs typeface="Calibri" panose="020F0502020204030204"/>
              </a:rPr>
              <a:t>All additional comments and questions can be sent to </a:t>
            </a:r>
            <a:r>
              <a:rPr lang="en-US" dirty="0">
                <a:cs typeface="Calibri"/>
                <a:hlinkClick r:id="rId3"/>
              </a:rPr>
              <a:t>amcpherson@naccho.org</a:t>
            </a:r>
            <a:r>
              <a:rPr lang="en-US">
                <a:cs typeface="Calibri"/>
              </a:rPr>
              <a:t>. </a:t>
            </a:r>
            <a:endParaRPr lang="en-US"/>
          </a:p>
        </p:txBody>
      </p:sp>
      <p:pic>
        <p:nvPicPr>
          <p:cNvPr id="4" name="Picture 5" descr="A person holding a dog&#10;&#10;Description generated with very high confidence">
            <a:extLst>
              <a:ext uri="{FF2B5EF4-FFF2-40B4-BE49-F238E27FC236}">
                <a16:creationId xmlns:a16="http://schemas.microsoft.com/office/drawing/2014/main" id="{D75B07C1-9B56-4F24-97C7-92A1BB2A4493}"/>
              </a:ext>
            </a:extLst>
          </p:cNvPr>
          <p:cNvPicPr>
            <a:picLocks noChangeAspect="1"/>
          </p:cNvPicPr>
          <p:nvPr/>
        </p:nvPicPr>
        <p:blipFill>
          <a:blip r:embed="rId4"/>
          <a:stretch>
            <a:fillRect/>
          </a:stretch>
        </p:blipFill>
        <p:spPr>
          <a:xfrm>
            <a:off x="836246" y="2448668"/>
            <a:ext cx="2743200" cy="2820357"/>
          </a:xfrm>
          <a:prstGeom prst="rect">
            <a:avLst/>
          </a:prstGeom>
        </p:spPr>
      </p:pic>
      <p:sp>
        <p:nvSpPr>
          <p:cNvPr id="7" name="Arrow: Down 6">
            <a:extLst>
              <a:ext uri="{FF2B5EF4-FFF2-40B4-BE49-F238E27FC236}">
                <a16:creationId xmlns:a16="http://schemas.microsoft.com/office/drawing/2014/main" id="{450DED3F-AB3F-418F-B0A2-93BA639294EC}"/>
              </a:ext>
            </a:extLst>
          </p:cNvPr>
          <p:cNvSpPr/>
          <p:nvPr/>
        </p:nvSpPr>
        <p:spPr>
          <a:xfrm rot="3300000">
            <a:off x="2170696" y="1750506"/>
            <a:ext cx="693614" cy="14653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A741AD-5938-4DC6-B2F0-F38EA29F10F0}"/>
              </a:ext>
            </a:extLst>
          </p:cNvPr>
          <p:cNvSpPr txBox="1"/>
          <p:nvPr/>
        </p:nvSpPr>
        <p:spPr>
          <a:xfrm>
            <a:off x="3235814" y="1780198"/>
            <a:ext cx="27822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Angie McPherson</a:t>
            </a:r>
          </a:p>
        </p:txBody>
      </p:sp>
    </p:spTree>
    <p:extLst>
      <p:ext uri="{BB962C8B-B14F-4D97-AF65-F5344CB8AC3E}">
        <p14:creationId xmlns:p14="http://schemas.microsoft.com/office/powerpoint/2010/main" val="9663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933938" y="2351387"/>
            <a:ext cx="7230120" cy="3388091"/>
          </a:xfrm>
        </p:spPr>
        <p:txBody>
          <a:bodyPr vert="horz" lIns="91440" tIns="45720" rIns="91440" bIns="45720" rtlCol="0" anchor="t">
            <a:noAutofit/>
          </a:bodyPr>
          <a:lstStyle/>
          <a:p>
            <a:pPr marL="0" indent="0">
              <a:buNone/>
            </a:pPr>
            <a:r>
              <a:rPr lang="en-US">
                <a:cs typeface="Calibri"/>
              </a:rPr>
              <a:t>According to the </a:t>
            </a:r>
            <a:r>
              <a:rPr lang="en-US" dirty="0">
                <a:cs typeface="Calibri"/>
                <a:hlinkClick r:id="rId3"/>
              </a:rPr>
              <a:t>World Economic Forum’s 2018 Global Risks Report</a:t>
            </a:r>
            <a:r>
              <a:rPr lang="en-US">
                <a:cs typeface="Calibri"/>
              </a:rPr>
              <a:t>, the top risks to global stability over the next five years:</a:t>
            </a:r>
            <a:endParaRPr lang="en-US"/>
          </a:p>
          <a:p>
            <a:r>
              <a:rPr lang="en-US">
                <a:cs typeface="Calibri"/>
              </a:rPr>
              <a:t> Natural disasters</a:t>
            </a:r>
          </a:p>
          <a:p>
            <a:r>
              <a:rPr lang="en-US">
                <a:cs typeface="Calibri"/>
              </a:rPr>
              <a:t>Extreme weather</a:t>
            </a:r>
          </a:p>
          <a:p>
            <a:r>
              <a:rPr lang="en-US">
                <a:cs typeface="Calibri"/>
              </a:rPr>
              <a:t>Cyber attacks</a:t>
            </a:r>
          </a:p>
          <a:p>
            <a:endParaRPr lang="en-US" dirty="0"/>
          </a:p>
          <a:p>
            <a:pPr marL="0" indent="0">
              <a:buNone/>
            </a:pPr>
            <a:endParaRPr lang="en-US" dirty="0">
              <a:cs typeface="Calibri" panose="020F0502020204030204"/>
            </a:endParaRPr>
          </a:p>
        </p:txBody>
      </p:sp>
      <p:pic>
        <p:nvPicPr>
          <p:cNvPr id="4" name="Picture 4">
            <a:extLst>
              <a:ext uri="{FF2B5EF4-FFF2-40B4-BE49-F238E27FC236}">
                <a16:creationId xmlns:a16="http://schemas.microsoft.com/office/drawing/2014/main" id="{EDB7598E-43C7-4191-9053-C4B721326DF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97630" y="2515219"/>
            <a:ext cx="2743200" cy="2394177"/>
          </a:xfrm>
          <a:prstGeom prst="rect">
            <a:avLst/>
          </a:prstGeom>
        </p:spPr>
      </p:pic>
      <p:sp>
        <p:nvSpPr>
          <p:cNvPr id="6" name="TextBox 5">
            <a:extLst>
              <a:ext uri="{FF2B5EF4-FFF2-40B4-BE49-F238E27FC236}">
                <a16:creationId xmlns:a16="http://schemas.microsoft.com/office/drawing/2014/main" id="{C9DE0B64-E37E-404C-8B14-B75D56CFCC2B}"/>
              </a:ext>
            </a:extLst>
          </p:cNvPr>
          <p:cNvSpPr txBox="1"/>
          <p:nvPr/>
        </p:nvSpPr>
        <p:spPr>
          <a:xfrm>
            <a:off x="933938" y="4948360"/>
            <a:ext cx="2743200" cy="317500"/>
          </a:xfrm>
          <a:prstGeom prst="rect">
            <a:avLst/>
          </a:prstGeom>
        </p:spPr>
        <p:txBody>
          <a:bodyPr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196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1334477" y="3093848"/>
            <a:ext cx="9936196" cy="1268169"/>
          </a:xfrm>
        </p:spPr>
        <p:txBody>
          <a:bodyPr vert="horz" lIns="91440" tIns="45720" rIns="91440" bIns="45720" rtlCol="0" anchor="t">
            <a:noAutofit/>
          </a:bodyPr>
          <a:lstStyle/>
          <a:p>
            <a:pPr marL="0" indent="0" algn="ctr">
              <a:buNone/>
            </a:pPr>
            <a:r>
              <a:rPr lang="en-US">
                <a:cs typeface="Calibri"/>
              </a:rPr>
              <a:t>What is the likelihood that you or your organization will be compromised by a successful cyberattack?</a:t>
            </a:r>
          </a:p>
        </p:txBody>
      </p:sp>
    </p:spTree>
    <p:extLst>
      <p:ext uri="{BB962C8B-B14F-4D97-AF65-F5344CB8AC3E}">
        <p14:creationId xmlns:p14="http://schemas.microsoft.com/office/powerpoint/2010/main" val="63897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6" descr="A close up of a sign&#10;&#10;Description generated with very high confidence">
            <a:extLst>
              <a:ext uri="{FF2B5EF4-FFF2-40B4-BE49-F238E27FC236}">
                <a16:creationId xmlns:a16="http://schemas.microsoft.com/office/drawing/2014/main" id="{DFBE0F5C-0FF4-4402-9306-C6F90A94C8C3}"/>
              </a:ext>
            </a:extLst>
          </p:cNvPr>
          <p:cNvPicPr>
            <a:picLocks noGrp="1" noChangeAspect="1"/>
          </p:cNvPicPr>
          <p:nvPr>
            <p:ph idx="1"/>
          </p:nvPr>
        </p:nvPicPr>
        <p:blipFill>
          <a:blip r:embed="rId2"/>
          <a:stretch>
            <a:fillRect/>
          </a:stretch>
        </p:blipFill>
        <p:spPr>
          <a:xfrm>
            <a:off x="5027460" y="316727"/>
            <a:ext cx="5165040" cy="5968719"/>
          </a:xfrm>
          <a:prstGeom prst="rect">
            <a:avLst/>
          </a:prstGeom>
        </p:spPr>
      </p:pic>
      <p:sp>
        <p:nvSpPr>
          <p:cNvPr id="8" name="TextBox 7">
            <a:extLst>
              <a:ext uri="{FF2B5EF4-FFF2-40B4-BE49-F238E27FC236}">
                <a16:creationId xmlns:a16="http://schemas.microsoft.com/office/drawing/2014/main" id="{96522460-2486-44EE-A330-02FF4AE6B796}"/>
              </a:ext>
            </a:extLst>
          </p:cNvPr>
          <p:cNvSpPr txBox="1"/>
          <p:nvPr/>
        </p:nvSpPr>
        <p:spPr>
          <a:xfrm>
            <a:off x="10693400" y="5701323"/>
            <a:ext cx="12680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a:t>
            </a:r>
            <a:r>
              <a:rPr lang="en-US" dirty="0">
                <a:hlinkClick r:id="rId3"/>
              </a:rPr>
              <a:t>Varonis</a:t>
            </a:r>
            <a:r>
              <a:rPr lang="en-US" dirty="0"/>
              <a:t> </a:t>
            </a:r>
          </a:p>
        </p:txBody>
      </p:sp>
    </p:spTree>
    <p:extLst>
      <p:ext uri="{BB962C8B-B14F-4D97-AF65-F5344CB8AC3E}">
        <p14:creationId xmlns:p14="http://schemas.microsoft.com/office/powerpoint/2010/main" val="186235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6932245" y="2556541"/>
            <a:ext cx="4338428" cy="1805476"/>
          </a:xfrm>
        </p:spPr>
        <p:txBody>
          <a:bodyPr vert="horz" lIns="91440" tIns="45720" rIns="91440" bIns="45720" rtlCol="0" anchor="t">
            <a:noAutofit/>
          </a:bodyPr>
          <a:lstStyle/>
          <a:p>
            <a:pPr marL="0" indent="0">
              <a:buNone/>
            </a:pPr>
            <a:r>
              <a:rPr lang="en-US" dirty="0">
                <a:cs typeface="Calibri"/>
                <a:hlinkClick r:id="rId3"/>
              </a:rPr>
              <a:t>The FBI</a:t>
            </a:r>
            <a:r>
              <a:rPr lang="en-US">
                <a:cs typeface="Calibri"/>
              </a:rPr>
              <a:t> reports that more than 4,000 ransomware attacks occur daily, while other research sources state that </a:t>
            </a:r>
            <a:r>
              <a:rPr lang="en-US" dirty="0">
                <a:cs typeface="Calibri"/>
                <a:hlinkClick r:id="rId4"/>
              </a:rPr>
              <a:t>230,000 new malware samples</a:t>
            </a:r>
            <a:r>
              <a:rPr lang="en-US">
                <a:cs typeface="Calibri"/>
              </a:rPr>
              <a:t> are produced every day.</a:t>
            </a:r>
          </a:p>
        </p:txBody>
      </p:sp>
      <p:pic>
        <p:nvPicPr>
          <p:cNvPr id="4" name="Picture 4" descr="A screenshot of a cell phone&#10;&#10;Description generated with very high confidence">
            <a:extLst>
              <a:ext uri="{FF2B5EF4-FFF2-40B4-BE49-F238E27FC236}">
                <a16:creationId xmlns:a16="http://schemas.microsoft.com/office/drawing/2014/main" id="{55712618-1190-438C-90A6-E3E149DA7477}"/>
              </a:ext>
            </a:extLst>
          </p:cNvPr>
          <p:cNvPicPr>
            <a:picLocks noChangeAspect="1"/>
          </p:cNvPicPr>
          <p:nvPr/>
        </p:nvPicPr>
        <p:blipFill rotWithShape="1">
          <a:blip r:embed="rId5"/>
          <a:srcRect l="12482" r="12769" b="340"/>
          <a:stretch/>
        </p:blipFill>
        <p:spPr>
          <a:xfrm>
            <a:off x="279400" y="2234975"/>
            <a:ext cx="6319238" cy="3550607"/>
          </a:xfrm>
          <a:prstGeom prst="rect">
            <a:avLst/>
          </a:prstGeom>
        </p:spPr>
      </p:pic>
      <p:sp>
        <p:nvSpPr>
          <p:cNvPr id="6" name="TextBox 5">
            <a:extLst>
              <a:ext uri="{FF2B5EF4-FFF2-40B4-BE49-F238E27FC236}">
                <a16:creationId xmlns:a16="http://schemas.microsoft.com/office/drawing/2014/main" id="{9CA7E642-6F91-41C5-9812-3072AEB2D4CA}"/>
              </a:ext>
            </a:extLst>
          </p:cNvPr>
          <p:cNvSpPr txBox="1"/>
          <p:nvPr/>
        </p:nvSpPr>
        <p:spPr>
          <a:xfrm>
            <a:off x="6932246" y="5603630"/>
            <a:ext cx="1766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a:t>
            </a:r>
            <a:r>
              <a:rPr lang="en-US" dirty="0">
                <a:hlinkClick r:id="rId6"/>
              </a:rPr>
              <a:t>WEF</a:t>
            </a:r>
            <a:endParaRPr lang="en-US"/>
          </a:p>
        </p:txBody>
      </p:sp>
    </p:spTree>
    <p:extLst>
      <p:ext uri="{BB962C8B-B14F-4D97-AF65-F5344CB8AC3E}">
        <p14:creationId xmlns:p14="http://schemas.microsoft.com/office/powerpoint/2010/main" val="129047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1334477" y="2449079"/>
            <a:ext cx="9936196" cy="1912938"/>
          </a:xfrm>
        </p:spPr>
        <p:txBody>
          <a:bodyPr vert="horz" lIns="91440" tIns="45720" rIns="91440" bIns="45720" rtlCol="0" anchor="t">
            <a:noAutofit/>
          </a:bodyPr>
          <a:lstStyle/>
          <a:p>
            <a:pPr>
              <a:buFont typeface="Arial"/>
              <a:buChar char="•"/>
            </a:pPr>
            <a:r>
              <a:rPr lang="en-US">
                <a:cs typeface="Calibri"/>
              </a:rPr>
              <a:t>Question now isn't if we'll be attacked, but how.</a:t>
            </a:r>
            <a:endParaRPr lang="en-US" dirty="0">
              <a:cs typeface="Calibri"/>
            </a:endParaRPr>
          </a:p>
          <a:p>
            <a:pPr>
              <a:buFont typeface="Arial"/>
              <a:buChar char="•"/>
            </a:pPr>
            <a:r>
              <a:rPr lang="en-US">
                <a:cs typeface="Calibri"/>
              </a:rPr>
              <a:t>Gartner forecasts that industry spend in 2018 will reach </a:t>
            </a:r>
            <a:r>
              <a:rPr lang="en-US" dirty="0">
                <a:cs typeface="Calibri"/>
                <a:hlinkClick r:id="rId3"/>
              </a:rPr>
              <a:t>$93 billion</a:t>
            </a:r>
            <a:r>
              <a:rPr lang="en-US">
                <a:cs typeface="Calibri"/>
              </a:rPr>
              <a:t>, as traditional security measures such as firewalls and anti-virus software prove to be inadequate.</a:t>
            </a:r>
            <a:endParaRPr lang="en-US" b="1">
              <a:cs typeface="Calibri"/>
            </a:endParaRPr>
          </a:p>
          <a:p>
            <a:pPr>
              <a:buFont typeface="Arial"/>
              <a:buChar char="•"/>
            </a:pPr>
            <a:r>
              <a:rPr lang="en-US">
                <a:cs typeface="Calibri"/>
              </a:rPr>
              <a:t>The average cost of a data breach is estimated to </a:t>
            </a:r>
            <a:r>
              <a:rPr lang="en-US" b="1">
                <a:cs typeface="Calibri"/>
              </a:rPr>
              <a:t>exceed $150 million by 2020.</a:t>
            </a:r>
            <a:endParaRPr lang="en-US">
              <a:cs typeface="Calibri" panose="020F0502020204030204"/>
            </a:endParaRPr>
          </a:p>
          <a:p>
            <a:pPr>
              <a:buNone/>
            </a:pPr>
            <a:endParaRPr lang="en-US" dirty="0">
              <a:cs typeface="Calibri"/>
            </a:endParaRPr>
          </a:p>
        </p:txBody>
      </p:sp>
    </p:spTree>
    <p:extLst>
      <p:ext uri="{BB962C8B-B14F-4D97-AF65-F5344CB8AC3E}">
        <p14:creationId xmlns:p14="http://schemas.microsoft.com/office/powerpoint/2010/main" val="227955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1334477" y="2449079"/>
            <a:ext cx="9936196" cy="1912938"/>
          </a:xfrm>
        </p:spPr>
        <p:txBody>
          <a:bodyPr vert="horz" lIns="91440" tIns="45720" rIns="91440" bIns="45720" rtlCol="0" anchor="t">
            <a:noAutofit/>
          </a:bodyPr>
          <a:lstStyle/>
          <a:p>
            <a:pPr marL="0" indent="0" algn="ctr">
              <a:buNone/>
            </a:pPr>
            <a:r>
              <a:rPr lang="en-US">
                <a:cs typeface="Calibri"/>
              </a:rPr>
              <a:t>LHD THREATS LANDSCAPE </a:t>
            </a:r>
          </a:p>
          <a:p>
            <a:pPr marL="0" indent="0">
              <a:buNone/>
            </a:pPr>
            <a:r>
              <a:rPr lang="en-US">
                <a:cs typeface="Calibri"/>
              </a:rPr>
              <a:t>• Spam </a:t>
            </a:r>
          </a:p>
          <a:p>
            <a:pPr marL="0" indent="0">
              <a:buNone/>
            </a:pPr>
            <a:r>
              <a:rPr lang="en-US">
                <a:cs typeface="Calibri"/>
              </a:rPr>
              <a:t>• Spear Phishing &amp; Phishing Attacks </a:t>
            </a:r>
          </a:p>
          <a:p>
            <a:pPr marL="0" indent="0">
              <a:buNone/>
            </a:pPr>
            <a:r>
              <a:rPr lang="en-US">
                <a:cs typeface="Calibri"/>
              </a:rPr>
              <a:t>• Malicious &amp; Careless Insiders </a:t>
            </a:r>
          </a:p>
          <a:p>
            <a:pPr marL="0" indent="0">
              <a:buNone/>
            </a:pPr>
            <a:r>
              <a:rPr lang="en-US">
                <a:cs typeface="Calibri"/>
              </a:rPr>
              <a:t>• Malware </a:t>
            </a:r>
          </a:p>
          <a:p>
            <a:pPr marL="0" indent="0">
              <a:buNone/>
            </a:pPr>
            <a:r>
              <a:rPr lang="en-US">
                <a:cs typeface="Calibri"/>
              </a:rPr>
              <a:t>• Ransomware</a:t>
            </a:r>
          </a:p>
        </p:txBody>
      </p:sp>
    </p:spTree>
    <p:extLst>
      <p:ext uri="{BB962C8B-B14F-4D97-AF65-F5344CB8AC3E}">
        <p14:creationId xmlns:p14="http://schemas.microsoft.com/office/powerpoint/2010/main" val="32288981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8b3755-2db9-41d4-88ce-e0cf2a61b51d">
      <UserInfo>
        <DisplayName>Shauna McLaughlin</DisplayName>
        <AccountId>13</AccountId>
        <AccountType/>
      </UserInfo>
      <UserInfo>
        <DisplayName>Dennis Small</DisplayName>
        <AccountId>15</AccountId>
        <AccountType/>
      </UserInfo>
      <UserInfo>
        <DisplayName>Den Small</DisplayName>
        <AccountId>31</AccountId>
        <AccountType/>
      </UserInfo>
      <UserInfo>
        <DisplayName>Dominic Puller</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5BA108D048D54C94321FC32E877AB6" ma:contentTypeVersion="4" ma:contentTypeDescription="Create a new document." ma:contentTypeScope="" ma:versionID="d96b5c3147203f4b1b46b31257805542">
  <xsd:schema xmlns:xsd="http://www.w3.org/2001/XMLSchema" xmlns:xs="http://www.w3.org/2001/XMLSchema" xmlns:p="http://schemas.microsoft.com/office/2006/metadata/properties" xmlns:ns2="c0296a61-e284-40f1-bce3-9979ca9d4c75" xmlns:ns3="f68b3755-2db9-41d4-88ce-e0cf2a61b51d" targetNamespace="http://schemas.microsoft.com/office/2006/metadata/properties" ma:root="true" ma:fieldsID="43e31666f45e4a44bf1cd516c7fa1eae" ns2:_="" ns3:_="">
    <xsd:import namespace="c0296a61-e284-40f1-bce3-9979ca9d4c75"/>
    <xsd:import namespace="f68b3755-2db9-41d4-88ce-e0cf2a61b5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296a61-e284-40f1-bce3-9979ca9d4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8b3755-2db9-41d4-88ce-e0cf2a61b5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F5BCC-4BB9-41A6-856B-27044ED7F34D}">
  <ds:schemaRefs>
    <ds:schemaRef ds:uri="http://schemas.microsoft.com/office/2006/metadata/properties"/>
    <ds:schemaRef ds:uri="http://schemas.microsoft.com/office/infopath/2007/PartnerControls"/>
    <ds:schemaRef ds:uri="f68b3755-2db9-41d4-88ce-e0cf2a61b51d"/>
  </ds:schemaRefs>
</ds:datastoreItem>
</file>

<file path=customXml/itemProps2.xml><?xml version="1.0" encoding="utf-8"?>
<ds:datastoreItem xmlns:ds="http://schemas.openxmlformats.org/officeDocument/2006/customXml" ds:itemID="{C65A389E-29D7-4BD4-AE7E-25A8C23E4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296a61-e284-40f1-bce3-9979ca9d4c75"/>
    <ds:schemaRef ds:uri="f68b3755-2db9-41d4-88ce-e0cf2a61b5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145A6E-91A4-498D-A28E-5B0BA9D13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35</Slides>
  <Notes>0</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Local Health IT CoP</vt:lpstr>
      <vt:lpstr>Introductions</vt:lpstr>
      <vt:lpstr>Cybersecurity</vt:lpstr>
      <vt:lpstr>Cybersecurity</vt:lpstr>
      <vt:lpstr>Cybersecurity</vt:lpstr>
      <vt:lpstr>Cybersecurity</vt:lpstr>
      <vt:lpstr>Cybersecurity</vt:lpstr>
      <vt:lpstr>Cybersecurity</vt:lpstr>
      <vt:lpstr>Cybersecurity</vt:lpstr>
      <vt:lpstr>Cybersecurity</vt:lpstr>
      <vt:lpstr>Cybersecurity</vt:lpstr>
      <vt:lpstr>Cybersecurity</vt:lpstr>
      <vt:lpstr>Cybersecurity</vt:lpstr>
      <vt:lpstr>Cybersecurity</vt:lpstr>
      <vt:lpstr>Cybersecurity</vt:lpstr>
      <vt:lpstr>Cybersecurity</vt:lpstr>
      <vt:lpstr>Cybersecurity</vt:lpstr>
      <vt:lpstr>Cybersecurity</vt:lpstr>
      <vt:lpstr>Cybersecurity</vt:lpstr>
      <vt:lpstr>Cybersecurity</vt:lpstr>
      <vt:lpstr>Cybersecurity</vt:lpstr>
      <vt:lpstr>Tools</vt:lpstr>
      <vt:lpstr>Tools</vt:lpstr>
      <vt:lpstr>Virtual Communities</vt:lpstr>
      <vt:lpstr>Virtual Communities</vt:lpstr>
      <vt:lpstr>Virtual Communities</vt:lpstr>
      <vt:lpstr>Virtual Communities</vt:lpstr>
      <vt:lpstr>Virtual Communities</vt:lpstr>
      <vt:lpstr>Meet Up at NACCHO Annual</vt:lpstr>
      <vt:lpstr>Meet Up at NACCHO Annual</vt:lpstr>
      <vt:lpstr>LHIT Virtual Conference</vt:lpstr>
      <vt:lpstr>Volunteer and Speaking Opportunities</vt:lpstr>
      <vt:lpstr>Next Meeting</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630</cp:revision>
  <dcterms:created xsi:type="dcterms:W3CDTF">2013-07-15T20:26:40Z</dcterms:created>
  <dcterms:modified xsi:type="dcterms:W3CDTF">2019-04-25T20:49:49Z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14</vt:lpwstr>
  </property>
  <property fmtid="{D5CDD505-2E9C-101B-9397-08002B2CF9AE}" pid="3" name="ContentTypeId">
    <vt:lpwstr>0x010100795BA108D048D54C94321FC32E877AB6</vt:lpwstr>
  </property>
  <property fmtid="{D5CDD505-2E9C-101B-9397-08002B2CF9AE}" pid="4" name="AuthorIds_UIVersion_3072">
    <vt:lpwstr>14</vt:lpwstr>
  </property>
  <property fmtid="{D5CDD505-2E9C-101B-9397-08002B2CF9AE}" pid="5" name="AuthorIds_UIVersion_9728">
    <vt:lpwstr>14</vt:lpwstr>
  </property>
</Properties>
</file>