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charts/chart1.xml" ContentType="application/vnd.openxmlformats-officedocument.drawingml.char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Region 1</c:v>
                </c:pt>
              </c:strCache>
            </c:strRef>
          </c:tx>
          <c:spPr>
            <a:solidFill>
              <a:schemeClr val="accent2">
                <a:hueOff val="-202083"/>
                <a:satOff val="17755"/>
                <a:lumOff val="-16089"/>
              </a:schemeClr>
            </a:solidFill>
            <a:ln w="12700" cap="flat">
              <a:noFill/>
              <a:miter lim="400000"/>
            </a:ln>
            <a:effectLst/>
          </c:spPr>
          <c:explosion val="0"/>
          <c:dPt>
            <c:idx val="0"/>
            <c:explosion val="0"/>
            <c:spPr>
              <a:solidFill>
                <a:schemeClr val="accent2">
                  <a:hueOff val="-202083"/>
                  <a:satOff val="17755"/>
                  <a:lumOff val="-16089"/>
                </a:schemeClr>
              </a:solidFill>
              <a:ln w="12700" cap="flat">
                <a:noFill/>
                <a:miter lim="400000"/>
              </a:ln>
              <a:effectLst/>
            </c:spPr>
          </c:dPt>
          <c:dPt>
            <c:idx val="1"/>
            <c:explosion val="0"/>
            <c:spPr>
              <a:solidFill>
                <a:schemeClr val="accent2"/>
              </a:solidFill>
              <a:ln w="12700" cap="flat">
                <a:noFill/>
                <a:miter lim="400000"/>
              </a:ln>
              <a:effectLst/>
            </c:spPr>
          </c:dPt>
          <c:dPt>
            <c:idx val="2"/>
            <c:explosion val="0"/>
            <c:spPr>
              <a:solidFill>
                <a:schemeClr val="accent1">
                  <a:lumOff val="-13575"/>
                </a:schemeClr>
              </a:solidFill>
              <a:ln w="12700" cap="flat">
                <a:noFill/>
                <a:miter lim="400000"/>
              </a:ln>
              <a:effectLst/>
            </c:spPr>
          </c:dPt>
          <c:dPt>
            <c:idx val="3"/>
            <c:explosion val="0"/>
            <c:spPr>
              <a:solidFill>
                <a:schemeClr val="accent4">
                  <a:hueOff val="-476017"/>
                  <a:lumOff val="-10042"/>
                </a:schemeClr>
              </a:solidFill>
              <a:ln w="12700" cap="flat">
                <a:noFill/>
                <a:miter lim="400000"/>
              </a:ln>
              <a:effectLst/>
            </c:spPr>
          </c:dPt>
          <c:dPt>
            <c:idx val="4"/>
            <c:explosion val="0"/>
            <c:spPr>
              <a:solidFill>
                <a:schemeClr val="accent4">
                  <a:hueOff val="-1247790"/>
                  <a:lumOff val="-12326"/>
                </a:schemeClr>
              </a:solidFill>
              <a:ln w="12700" cap="flat">
                <a:noFill/>
                <a:miter lim="400000"/>
              </a:ln>
              <a:effectLst/>
            </c:spPr>
          </c:dPt>
          <c:dLbls>
            <c:dLbl>
              <c:idx val="0"/>
              <c:numFmt formatCode="#,##0%" sourceLinked="0"/>
              <c:txPr>
                <a:bodyPr/>
                <a:lstStyle/>
                <a:p>
                  <a:pPr>
                    <a:defRPr b="0" i="0" strike="noStrike" sz="5000" u="none">
                      <a:solidFill>
                        <a:srgbClr val="FFFFFF"/>
                      </a:solidFill>
                      <a:latin typeface="Helvetica Neue"/>
                    </a:defRPr>
                  </a:pPr>
                </a:p>
              </c:txPr>
              <c:dLblPos val="ctr"/>
              <c:showLegendKey val="0"/>
              <c:showVal val="0"/>
              <c:showCatName val="0"/>
              <c:showSerName val="0"/>
              <c:showPercent val="0"/>
              <c:showBubbleSize val="0"/>
            </c:dLbl>
            <c:dLbl>
              <c:idx val="1"/>
              <c:numFmt formatCode="#,##0%" sourceLinked="0"/>
              <c:txPr>
                <a:bodyPr/>
                <a:lstStyle/>
                <a:p>
                  <a:pPr>
                    <a:defRPr b="0" i="0" strike="noStrike" sz="5000" u="none">
                      <a:solidFill>
                        <a:srgbClr val="FFFFFF"/>
                      </a:solidFill>
                      <a:latin typeface="Helvetica Neue"/>
                    </a:defRPr>
                  </a:pPr>
                </a:p>
              </c:txPr>
              <c:dLblPos val="inEnd"/>
              <c:showLegendKey val="0"/>
              <c:showVal val="0"/>
              <c:showCatName val="0"/>
              <c:showSerName val="0"/>
              <c:showPercent val="0"/>
              <c:showBubbleSize val="0"/>
            </c:dLbl>
            <c:dLbl>
              <c:idx val="2"/>
              <c:numFmt formatCode="#,##0%" sourceLinked="0"/>
              <c:txPr>
                <a:bodyPr/>
                <a:lstStyle/>
                <a:p>
                  <a:pPr>
                    <a:defRPr b="0" i="0" strike="noStrike" sz="5000" u="none">
                      <a:solidFill>
                        <a:srgbClr val="FFFFFF"/>
                      </a:solidFill>
                      <a:latin typeface="Helvetica Neue"/>
                    </a:defRPr>
                  </a:pPr>
                </a:p>
              </c:txPr>
              <c:dLblPos val="ctr"/>
              <c:showLegendKey val="0"/>
              <c:showVal val="0"/>
              <c:showCatName val="0"/>
              <c:showSerName val="0"/>
              <c:showPercent val="0"/>
              <c:showBubbleSize val="0"/>
            </c:dLbl>
            <c:dLbl>
              <c:idx val="3"/>
              <c:numFmt formatCode="#,##0%" sourceLinked="0"/>
              <c:txPr>
                <a:bodyPr/>
                <a:lstStyle/>
                <a:p>
                  <a:pPr>
                    <a:defRPr b="0" i="0" strike="noStrike" sz="5000" u="none">
                      <a:solidFill>
                        <a:srgbClr val="FFFFFF"/>
                      </a:solidFill>
                      <a:latin typeface="Helvetica Neue"/>
                    </a:defRPr>
                  </a:pPr>
                </a:p>
              </c:txPr>
              <c:dLblPos val="ctr"/>
              <c:showLegendKey val="0"/>
              <c:showVal val="0"/>
              <c:showCatName val="0"/>
              <c:showSerName val="0"/>
              <c:showPercent val="0"/>
              <c:showBubbleSize val="0"/>
            </c:dLbl>
            <c:dLbl>
              <c:idx val="4"/>
              <c:numFmt formatCode="#,##0%" sourceLinked="0"/>
              <c:txPr>
                <a:bodyPr/>
                <a:lstStyle/>
                <a:p>
                  <a:pPr>
                    <a:defRPr b="0" i="0" strike="noStrike" sz="5000" u="none">
                      <a:solidFill>
                        <a:srgbClr val="FFFFFF"/>
                      </a:solidFill>
                      <a:latin typeface="Helvetica Neue"/>
                    </a:defRPr>
                  </a:pPr>
                </a:p>
              </c:txPr>
              <c:dLblPos val="ctr"/>
              <c:showLegendKey val="0"/>
              <c:showVal val="0"/>
              <c:showCatName val="0"/>
              <c:showSerName val="0"/>
              <c:showPercent val="0"/>
              <c:showBubbleSize val="0"/>
            </c:dLbl>
            <c:numFmt formatCode="#,##0%" sourceLinked="0"/>
            <c:txPr>
              <a:bodyPr/>
              <a:lstStyle/>
              <a:p>
                <a:pPr>
                  <a:defRPr b="0" i="0" strike="noStrike" sz="5000" u="none">
                    <a:solidFill>
                      <a:srgbClr val="FFFFFF"/>
                    </a:solidFill>
                    <a:latin typeface="Helvetica Neue"/>
                  </a:defRPr>
                </a:pPr>
              </a:p>
            </c:txPr>
            <c:dLblPos val="ctr"/>
            <c:showLegendKey val="0"/>
            <c:showVal val="0"/>
            <c:showCatName val="0"/>
            <c:showSerName val="0"/>
            <c:showPercent val="0"/>
            <c:showBubbleSize val="0"/>
            <c:showLeaderLines val="1"/>
            <c:leaderLines>
              <c:spPr>
                <a:noFill/>
                <a:ln w="6350" cap="flat">
                  <a:solidFill>
                    <a:srgbClr val="000000"/>
                  </a:solidFill>
                  <a:prstDash val="solid"/>
                  <a:miter lim="400000"/>
                </a:ln>
                <a:effectLst/>
              </c:spPr>
            </c:leaderLines>
          </c:dLbls>
          <c:cat>
            <c:strRef>
              <c:f>Sheet1!$B$1:$F$1</c:f>
              <c:strCache>
                <c:ptCount val="5"/>
                <c:pt idx="0">
                  <c:v>Formula</c:v>
                </c:pt>
                <c:pt idx="1">
                  <c:v>Snacks</c:v>
                </c:pt>
                <c:pt idx="2">
                  <c:v>Homemade and packaged foods (not baby food brands)</c:v>
                </c:pt>
                <c:pt idx="3">
                  <c:v>Juice</c:v>
                </c:pt>
                <c:pt idx="4">
                  <c:v>Baby foods with new action levels</c:v>
                </c:pt>
              </c:strCache>
            </c:strRef>
          </c:cat>
          <c:val>
            <c:numRef>
              <c:f>Sheet1!$B$2:$F$2</c:f>
              <c:numCache>
                <c:ptCount val="5"/>
                <c:pt idx="0">
                  <c:v>25.900000</c:v>
                </c:pt>
                <c:pt idx="1">
                  <c:v>1.000000</c:v>
                </c:pt>
                <c:pt idx="2">
                  <c:v>51.400000</c:v>
                </c:pt>
                <c:pt idx="3">
                  <c:v>7.200000</c:v>
                </c:pt>
                <c:pt idx="4">
                  <c:v>14.400000</c:v>
                </c:pt>
              </c:numCache>
            </c:numRef>
          </c:val>
        </c:ser>
        <c:firstSliceAng val="50"/>
      </c:pieChart>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Low angle exterior view of a modern building facade covered with aluminum discs under a clear, blue sky"/>
          <p:cNvSpPr/>
          <p:nvPr>
            <p:ph type="pic" sz="quarter" idx="21"/>
          </p:nvPr>
        </p:nvSpPr>
        <p:spPr>
          <a:xfrm>
            <a:off x="15417800" y="1270000"/>
            <a:ext cx="8144934" cy="5410200"/>
          </a:xfrm>
          <a:prstGeom prst="rect">
            <a:avLst/>
          </a:prstGeom>
        </p:spPr>
        <p:txBody>
          <a:bodyPr lIns="91439" tIns="45719" rIns="91439" bIns="45719">
            <a:noAutofit/>
          </a:bodyPr>
          <a:lstStyle/>
          <a:p>
            <a:pPr/>
          </a:p>
        </p:txBody>
      </p:sp>
      <p:sp>
        <p:nvSpPr>
          <p:cNvPr id="125" name="Low angle view of a modern, curved building under a cloudy sky"/>
          <p:cNvSpPr/>
          <p:nvPr>
            <p:ph type="pic" sz="quarter" idx="22"/>
          </p:nvPr>
        </p:nvSpPr>
        <p:spPr>
          <a:xfrm>
            <a:off x="15443200" y="7086600"/>
            <a:ext cx="8138580" cy="5422900"/>
          </a:xfrm>
          <a:prstGeom prst="rect">
            <a:avLst/>
          </a:prstGeom>
        </p:spPr>
        <p:txBody>
          <a:bodyPr lIns="91439" tIns="45719" rIns="91439" bIns="45719">
            <a:noAutofit/>
          </a:bodyPr>
          <a:lstStyle/>
          <a:p>
            <a:pPr/>
          </a:p>
        </p:txBody>
      </p:sp>
      <p:sp>
        <p:nvSpPr>
          <p:cNvPr id="126" name="View from inside a modern white building with glass panels, looking up to a bright, partly cloudy sky"/>
          <p:cNvSpPr/>
          <p:nvPr>
            <p:ph type="pic" idx="23"/>
          </p:nvPr>
        </p:nvSpPr>
        <p:spPr>
          <a:xfrm>
            <a:off x="-124635" y="1270000"/>
            <a:ext cx="16840169" cy="11243712"/>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34" name="Low angle view of the Azadi Tower in Tehran, Iran against a clear, bright sky"/>
          <p:cNvSpPr/>
          <p:nvPr>
            <p:ph type="pic" idx="21"/>
          </p:nvPr>
        </p:nvSpPr>
        <p:spPr>
          <a:xfrm>
            <a:off x="0" y="-1282700"/>
            <a:ext cx="24384000" cy="162814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FFFFFF"/>
        </a:solidFill>
      </p:bgPr>
    </p:bg>
    <p:spTree>
      <p:nvGrpSpPr>
        <p:cNvPr id="1" name=""/>
        <p:cNvGrpSpPr/>
        <p:nvPr/>
      </p:nvGrpSpPr>
      <p:grpSpPr>
        <a:xfrm>
          <a:off x="0" y="0"/>
          <a:ext cx="0" cy="0"/>
          <a:chOff x="0" y="0"/>
          <a:chExt cx="0" cy="0"/>
        </a:xfrm>
      </p:grpSpPr>
      <p:sp>
        <p:nvSpPr>
          <p:cNvPr id="21" name="View from inside a stone structure, looking out toward stairs and a clear, blue sky"/>
          <p:cNvSpPr/>
          <p:nvPr>
            <p:ph type="pic" idx="21"/>
          </p:nvPr>
        </p:nvSpPr>
        <p:spPr>
          <a:xfrm>
            <a:off x="0" y="-1270000"/>
            <a:ext cx="24384000" cy="16272934"/>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A modern white building with glass panels against a clear, blue sky"/>
          <p:cNvSpPr/>
          <p:nvPr>
            <p:ph type="pic" idx="21"/>
          </p:nvPr>
        </p:nvSpPr>
        <p:spPr>
          <a:xfrm>
            <a:off x="9271000" y="1270000"/>
            <a:ext cx="16764000" cy="111760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Small section of a modern shell bridge in Qingdao, Shandong, China with a partly cloudy sky above"/>
          <p:cNvSpPr/>
          <p:nvPr>
            <p:ph type="pic" idx="22"/>
          </p:nvPr>
        </p:nvSpPr>
        <p:spPr>
          <a:xfrm>
            <a:off x="9271000" y="1263848"/>
            <a:ext cx="16773843" cy="11188205"/>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7.png"/><Relationship Id="rId4" Type="http://schemas.openxmlformats.org/officeDocument/2006/relationships/image" Target="../media/image1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9.png"/><Relationship Id="rId4" Type="http://schemas.openxmlformats.org/officeDocument/2006/relationships/image" Target="../media/image2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1.png"/><Relationship Id="rId4"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1.png"/><Relationship Id="rId4"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chart" Target="../charts/char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Heavy Metals in Baby Food"/>
          <p:cNvSpPr txBox="1"/>
          <p:nvPr>
            <p:ph type="ctrTitle"/>
          </p:nvPr>
        </p:nvSpPr>
        <p:spPr>
          <a:xfrm>
            <a:off x="11315581" y="-720645"/>
            <a:ext cx="21971004" cy="4648201"/>
          </a:xfrm>
          <a:prstGeom prst="rect">
            <a:avLst/>
          </a:prstGeom>
        </p:spPr>
        <p:txBody>
          <a:bodyPr/>
          <a:lstStyle>
            <a:lvl1pPr>
              <a:defRPr spc="-130" sz="6500"/>
            </a:lvl1pPr>
          </a:lstStyle>
          <a:p>
            <a:pPr/>
            <a:r>
              <a:t>Heavy Metals in Baby Food</a:t>
            </a:r>
          </a:p>
        </p:txBody>
      </p:sp>
      <p:pic>
        <p:nvPicPr>
          <p:cNvPr id="152" name="canstockphoto11974119.jpg" descr="canstockphoto11974119.jpg"/>
          <p:cNvPicPr>
            <a:picLocks noChangeAspect="0"/>
          </p:cNvPicPr>
          <p:nvPr/>
        </p:nvPicPr>
        <p:blipFill>
          <a:blip r:embed="rId2">
            <a:extLst/>
          </a:blip>
          <a:stretch>
            <a:fillRect/>
          </a:stretch>
        </p:blipFill>
        <p:spPr>
          <a:xfrm>
            <a:off x="2227885" y="2671633"/>
            <a:ext cx="8729296" cy="8733249"/>
          </a:xfrm>
          <a:prstGeom prst="rect">
            <a:avLst/>
          </a:prstGeom>
          <a:effectLst>
            <a:outerShdw sx="100000" sy="100000" kx="0" ky="0" algn="b" rotWithShape="0" blurRad="63500" dist="25400" dir="5400000">
              <a:srgbClr val="000000">
                <a:alpha val="50000"/>
              </a:srgbClr>
            </a:outerShdw>
          </a:effectLst>
        </p:spPr>
      </p:pic>
      <p:pic>
        <p:nvPicPr>
          <p:cNvPr id="153" name="HBBF-logo.jpg" descr="HBBF-logo.jpg"/>
          <p:cNvPicPr>
            <a:picLocks noChangeAspect="1"/>
          </p:cNvPicPr>
          <p:nvPr/>
        </p:nvPicPr>
        <p:blipFill>
          <a:blip r:embed="rId3">
            <a:extLst/>
          </a:blip>
          <a:stretch>
            <a:fillRect/>
          </a:stretch>
        </p:blipFill>
        <p:spPr>
          <a:xfrm>
            <a:off x="11353413" y="10014382"/>
            <a:ext cx="3772368" cy="1241126"/>
          </a:xfrm>
          <a:prstGeom prst="rect">
            <a:avLst/>
          </a:prstGeom>
          <a:ln w="12700">
            <a:miter lim="400000"/>
          </a:ln>
        </p:spPr>
      </p:pic>
      <p:sp>
        <p:nvSpPr>
          <p:cNvPr id="154" name="Actions to move closer to zero"/>
          <p:cNvSpPr txBox="1"/>
          <p:nvPr/>
        </p:nvSpPr>
        <p:spPr>
          <a:xfrm>
            <a:off x="11463713" y="4070929"/>
            <a:ext cx="6694250" cy="1026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lnSpc>
                <a:spcPct val="80000"/>
              </a:lnSpc>
              <a:defRPr b="1" i="1" spc="-74" sz="3700">
                <a:solidFill>
                  <a:srgbClr val="000000"/>
                </a:solidFill>
              </a:defRPr>
            </a:lvl1pPr>
          </a:lstStyle>
          <a:p>
            <a:pPr/>
            <a:r>
              <a:t>Actions to move closer to zero</a:t>
            </a:r>
          </a:p>
        </p:txBody>
      </p:sp>
      <p:sp>
        <p:nvSpPr>
          <p:cNvPr id="155" name="Jane Houlihan, Research Director"/>
          <p:cNvSpPr txBox="1"/>
          <p:nvPr/>
        </p:nvSpPr>
        <p:spPr>
          <a:xfrm>
            <a:off x="11463713" y="4975551"/>
            <a:ext cx="6694250" cy="1026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lnSpc>
                <a:spcPct val="80000"/>
              </a:lnSpc>
              <a:defRPr i="1" spc="-58" sz="2900">
                <a:solidFill>
                  <a:srgbClr val="000000"/>
                </a:solidFill>
              </a:defRPr>
            </a:lvl1pPr>
          </a:lstStyle>
          <a:p>
            <a:pPr/>
            <a:r>
              <a:t>Jane Houlihan, Research Director</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HBBF-logo.jpg" descr="HBBF-logo.jpg"/>
          <p:cNvPicPr>
            <a:picLocks noChangeAspect="1"/>
          </p:cNvPicPr>
          <p:nvPr/>
        </p:nvPicPr>
        <p:blipFill>
          <a:blip r:embed="rId2">
            <a:extLst/>
          </a:blip>
          <a:stretch>
            <a:fillRect/>
          </a:stretch>
        </p:blipFill>
        <p:spPr>
          <a:xfrm>
            <a:off x="20481213" y="12199129"/>
            <a:ext cx="3772368" cy="1241126"/>
          </a:xfrm>
          <a:prstGeom prst="rect">
            <a:avLst/>
          </a:prstGeom>
          <a:ln w="12700">
            <a:miter lim="400000"/>
          </a:ln>
        </p:spPr>
      </p:pic>
      <p:sp>
        <p:nvSpPr>
          <p:cNvPr id="220" name="Solutions: FDA’s Closer to Zero Initiative"/>
          <p:cNvSpPr txBox="1"/>
          <p:nvPr>
            <p:ph type="title"/>
          </p:nvPr>
        </p:nvSpPr>
        <p:spPr>
          <a:xfrm>
            <a:off x="5037293" y="1077359"/>
            <a:ext cx="14309414" cy="1433164"/>
          </a:xfrm>
          <a:prstGeom prst="rect">
            <a:avLst/>
          </a:prstGeom>
        </p:spPr>
        <p:txBody>
          <a:bodyPr/>
          <a:lstStyle>
            <a:lvl1pPr algn="ctr" defTabSz="2292038">
              <a:defRPr spc="-122" sz="6110"/>
            </a:lvl1pPr>
          </a:lstStyle>
          <a:p>
            <a:pPr/>
            <a:r>
              <a:t>Solutions: FDA’s Closer to Zero Initiative</a:t>
            </a:r>
          </a:p>
        </p:txBody>
      </p:sp>
      <p:sp>
        <p:nvSpPr>
          <p:cNvPr id="221" name="FDA’s Closer to Zero initiative intends to “help continually reduce toxic elements to the lowest levels possible in foods eaten by babies and young children.”  Little progress has been made."/>
          <p:cNvSpPr txBox="1"/>
          <p:nvPr/>
        </p:nvSpPr>
        <p:spPr>
          <a:xfrm>
            <a:off x="1487308" y="1636049"/>
            <a:ext cx="21409384" cy="18530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3900"/>
            </a:pPr>
          </a:p>
          <a:p>
            <a:pPr defTabSz="457200">
              <a:spcBef>
                <a:spcPts val="1200"/>
              </a:spcBef>
              <a:defRPr sz="3900">
                <a:solidFill>
                  <a:srgbClr val="000000"/>
                </a:solidFill>
              </a:defRPr>
            </a:pPr>
            <a:r>
              <a:t>FDA’s Closer to Zero initiative intends to “help continually reduce toxic elements to the lowest levels possible in foods eaten by babies and young children.”  Little progress has been made.</a:t>
            </a:r>
          </a:p>
        </p:txBody>
      </p:sp>
      <p:pic>
        <p:nvPicPr>
          <p:cNvPr id="222" name="Screen Shot 2023-04-25 at 1.42.12 PM.png" descr="Screen Shot 2023-04-25 at 1.42.12 PM.png"/>
          <p:cNvPicPr>
            <a:picLocks noChangeAspect="1"/>
          </p:cNvPicPr>
          <p:nvPr/>
        </p:nvPicPr>
        <p:blipFill>
          <a:blip r:embed="rId3">
            <a:extLst/>
          </a:blip>
          <a:srcRect l="862" t="719" r="2707" b="5989"/>
          <a:stretch>
            <a:fillRect/>
          </a:stretch>
        </p:blipFill>
        <p:spPr>
          <a:xfrm>
            <a:off x="8535759" y="3912416"/>
            <a:ext cx="8337884" cy="8661169"/>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HBBF-logo.jpg" descr="HBBF-logo.jpg"/>
          <p:cNvPicPr>
            <a:picLocks noChangeAspect="1"/>
          </p:cNvPicPr>
          <p:nvPr/>
        </p:nvPicPr>
        <p:blipFill>
          <a:blip r:embed="rId2">
            <a:extLst/>
          </a:blip>
          <a:stretch>
            <a:fillRect/>
          </a:stretch>
        </p:blipFill>
        <p:spPr>
          <a:xfrm>
            <a:off x="20481213" y="12199129"/>
            <a:ext cx="3772368" cy="1241126"/>
          </a:xfrm>
          <a:prstGeom prst="rect">
            <a:avLst/>
          </a:prstGeom>
          <a:ln w="12700">
            <a:miter lim="400000"/>
          </a:ln>
        </p:spPr>
      </p:pic>
      <p:sp>
        <p:nvSpPr>
          <p:cNvPr id="225" name="Solutions: State WIC Programs"/>
          <p:cNvSpPr txBox="1"/>
          <p:nvPr>
            <p:ph type="title"/>
          </p:nvPr>
        </p:nvSpPr>
        <p:spPr>
          <a:xfrm>
            <a:off x="5037293" y="1077359"/>
            <a:ext cx="14309414" cy="1433164"/>
          </a:xfrm>
          <a:prstGeom prst="rect">
            <a:avLst/>
          </a:prstGeom>
        </p:spPr>
        <p:txBody>
          <a:bodyPr/>
          <a:lstStyle>
            <a:lvl1pPr algn="ctr">
              <a:defRPr spc="-130" sz="6500"/>
            </a:lvl1pPr>
          </a:lstStyle>
          <a:p>
            <a:pPr/>
            <a:r>
              <a:t>Solutions: State WIC Programs</a:t>
            </a:r>
          </a:p>
        </p:txBody>
      </p:sp>
      <p:sp>
        <p:nvSpPr>
          <p:cNvPr id="226" name="Infant rice cereal has been removed from the WIC food lists in Oregon, Alaska, and Hawaii.…"/>
          <p:cNvSpPr txBox="1"/>
          <p:nvPr/>
        </p:nvSpPr>
        <p:spPr>
          <a:xfrm>
            <a:off x="2989069" y="3221682"/>
            <a:ext cx="6262392" cy="6309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4000"/>
            </a:pPr>
          </a:p>
          <a:p>
            <a:pPr algn="l">
              <a:defRPr b="1" sz="4000"/>
            </a:pPr>
            <a:r>
              <a:t>Infant rice cereal has been removed from the WIC food lists in Oregon, Alaska, and Hawaii. </a:t>
            </a:r>
          </a:p>
          <a:p>
            <a:pPr algn="l">
              <a:defRPr b="1" sz="4000"/>
            </a:pPr>
          </a:p>
          <a:p>
            <a:pPr algn="l">
              <a:defRPr b="1" sz="4000"/>
            </a:pPr>
            <a:r>
              <a:t>Oatmeal and multigrain cereals have far less arsenic and are available at the same price.</a:t>
            </a:r>
          </a:p>
        </p:txBody>
      </p:sp>
      <p:grpSp>
        <p:nvGrpSpPr>
          <p:cNvPr id="229" name="Screen Shot 2023-04-25 at 2.09.10 PM.png"/>
          <p:cNvGrpSpPr/>
          <p:nvPr/>
        </p:nvGrpSpPr>
        <p:grpSpPr>
          <a:xfrm>
            <a:off x="10534924" y="3851388"/>
            <a:ext cx="11667132" cy="6165624"/>
            <a:chOff x="0" y="0"/>
            <a:chExt cx="11667130" cy="6165623"/>
          </a:xfrm>
        </p:grpSpPr>
        <p:pic>
          <p:nvPicPr>
            <p:cNvPr id="228" name="Screen Shot 2023-04-25 at 2.09.10 PM.png" descr="Screen Shot 2023-04-25 at 2.09.10 PM.png"/>
            <p:cNvPicPr>
              <a:picLocks noChangeAspect="1"/>
            </p:cNvPicPr>
            <p:nvPr/>
          </p:nvPicPr>
          <p:blipFill>
            <a:blip r:embed="rId3">
              <a:extLst/>
            </a:blip>
            <a:stretch>
              <a:fillRect/>
            </a:stretch>
          </p:blipFill>
          <p:spPr>
            <a:xfrm>
              <a:off x="127000" y="88900"/>
              <a:ext cx="11413131" cy="5835424"/>
            </a:xfrm>
            <a:prstGeom prst="rect">
              <a:avLst/>
            </a:prstGeom>
            <a:ln>
              <a:noFill/>
            </a:ln>
            <a:effectLst/>
          </p:spPr>
        </p:pic>
        <p:pic>
          <p:nvPicPr>
            <p:cNvPr id="227" name="Screen Shot 2023-04-25 at 2.09.10 PM.png" descr="Screen Shot 2023-04-25 at 2.09.10 PM.png"/>
            <p:cNvPicPr>
              <a:picLocks noChangeAspect="0"/>
            </p:cNvPicPr>
            <p:nvPr/>
          </p:nvPicPr>
          <p:blipFill>
            <a:blip r:embed="rId4">
              <a:extLst/>
            </a:blip>
            <a:stretch>
              <a:fillRect/>
            </a:stretch>
          </p:blipFill>
          <p:spPr>
            <a:xfrm>
              <a:off x="0" y="0"/>
              <a:ext cx="11667131" cy="6165624"/>
            </a:xfrm>
            <a:prstGeom prst="rect">
              <a:avLst/>
            </a:prstGeom>
            <a:effectLst/>
          </p:spPr>
        </p:pic>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HBBF-logo.jpg" descr="HBBF-logo.jpg"/>
          <p:cNvPicPr>
            <a:picLocks noChangeAspect="1"/>
          </p:cNvPicPr>
          <p:nvPr/>
        </p:nvPicPr>
        <p:blipFill>
          <a:blip r:embed="rId2">
            <a:extLst/>
          </a:blip>
          <a:stretch>
            <a:fillRect/>
          </a:stretch>
        </p:blipFill>
        <p:spPr>
          <a:xfrm>
            <a:off x="20481213" y="12199129"/>
            <a:ext cx="3772368" cy="1241126"/>
          </a:xfrm>
          <a:prstGeom prst="rect">
            <a:avLst/>
          </a:prstGeom>
          <a:ln w="12700">
            <a:miter lim="400000"/>
          </a:ln>
        </p:spPr>
      </p:pic>
      <p:sp>
        <p:nvSpPr>
          <p:cNvPr id="232" name="Solutions: State WIC Programs"/>
          <p:cNvSpPr txBox="1"/>
          <p:nvPr>
            <p:ph type="title"/>
          </p:nvPr>
        </p:nvSpPr>
        <p:spPr>
          <a:xfrm>
            <a:off x="5037293" y="1077359"/>
            <a:ext cx="14309414" cy="1433164"/>
          </a:xfrm>
          <a:prstGeom prst="rect">
            <a:avLst/>
          </a:prstGeom>
        </p:spPr>
        <p:txBody>
          <a:bodyPr/>
          <a:lstStyle>
            <a:lvl1pPr algn="ctr">
              <a:defRPr spc="-130" sz="6500"/>
            </a:lvl1pPr>
          </a:lstStyle>
          <a:p>
            <a:pPr/>
            <a:r>
              <a:t>Solutions: State WIC Programs</a:t>
            </a:r>
          </a:p>
        </p:txBody>
      </p:sp>
      <p:grpSp>
        <p:nvGrpSpPr>
          <p:cNvPr id="235" name="Screen Shot 2023-04-25 at 2.06.52 PM.png"/>
          <p:cNvGrpSpPr/>
          <p:nvPr/>
        </p:nvGrpSpPr>
        <p:grpSpPr>
          <a:xfrm>
            <a:off x="7930647" y="2773778"/>
            <a:ext cx="8522706" cy="10327392"/>
            <a:chOff x="0" y="0"/>
            <a:chExt cx="8522705" cy="10327391"/>
          </a:xfrm>
        </p:grpSpPr>
        <p:pic>
          <p:nvPicPr>
            <p:cNvPr id="234" name="Screen Shot 2023-04-25 at 2.06.52 PM.png" descr="Screen Shot 2023-04-25 at 2.06.52 PM.png"/>
            <p:cNvPicPr>
              <a:picLocks noChangeAspect="1"/>
            </p:cNvPicPr>
            <p:nvPr/>
          </p:nvPicPr>
          <p:blipFill>
            <a:blip r:embed="rId3">
              <a:extLst/>
            </a:blip>
            <a:stretch>
              <a:fillRect/>
            </a:stretch>
          </p:blipFill>
          <p:spPr>
            <a:xfrm>
              <a:off x="127000" y="88900"/>
              <a:ext cx="8268706" cy="9997192"/>
            </a:xfrm>
            <a:prstGeom prst="rect">
              <a:avLst/>
            </a:prstGeom>
            <a:ln>
              <a:noFill/>
            </a:ln>
            <a:effectLst/>
          </p:spPr>
        </p:pic>
        <p:pic>
          <p:nvPicPr>
            <p:cNvPr id="233" name="Screen Shot 2023-04-25 at 2.06.52 PM.png" descr="Screen Shot 2023-04-25 at 2.06.52 PM.png"/>
            <p:cNvPicPr>
              <a:picLocks noChangeAspect="0"/>
            </p:cNvPicPr>
            <p:nvPr/>
          </p:nvPicPr>
          <p:blipFill>
            <a:blip r:embed="rId4">
              <a:extLst/>
            </a:blip>
            <a:stretch>
              <a:fillRect/>
            </a:stretch>
          </p:blipFill>
          <p:spPr>
            <a:xfrm>
              <a:off x="0" y="0"/>
              <a:ext cx="8522706" cy="10327392"/>
            </a:xfrm>
            <a:prstGeom prst="rect">
              <a:avLst/>
            </a:prstGeom>
            <a:effectLst/>
          </p:spPr>
        </p:pic>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HBBF-logo.jpg" descr="HBBF-logo.jpg"/>
          <p:cNvPicPr>
            <a:picLocks noChangeAspect="1"/>
          </p:cNvPicPr>
          <p:nvPr/>
        </p:nvPicPr>
        <p:blipFill>
          <a:blip r:embed="rId2">
            <a:extLst/>
          </a:blip>
          <a:stretch>
            <a:fillRect/>
          </a:stretch>
        </p:blipFill>
        <p:spPr>
          <a:xfrm>
            <a:off x="20481213" y="12199129"/>
            <a:ext cx="3772368" cy="1241126"/>
          </a:xfrm>
          <a:prstGeom prst="rect">
            <a:avLst/>
          </a:prstGeom>
          <a:ln w="12700">
            <a:miter lim="400000"/>
          </a:ln>
        </p:spPr>
      </p:pic>
      <p:sp>
        <p:nvSpPr>
          <p:cNvPr id="238" name="Solutions: Giving parents information to make safer choices"/>
          <p:cNvSpPr txBox="1"/>
          <p:nvPr>
            <p:ph type="title"/>
          </p:nvPr>
        </p:nvSpPr>
        <p:spPr>
          <a:xfrm>
            <a:off x="9955903" y="1077359"/>
            <a:ext cx="10211784" cy="1433164"/>
          </a:xfrm>
          <a:prstGeom prst="rect">
            <a:avLst/>
          </a:prstGeom>
        </p:spPr>
        <p:txBody>
          <a:bodyPr/>
          <a:lstStyle>
            <a:lvl1pPr algn="ctr" defTabSz="1804370">
              <a:defRPr spc="-96" sz="4810"/>
            </a:lvl1pPr>
          </a:lstStyle>
          <a:p>
            <a:pPr/>
            <a:r>
              <a:t>Solutions: Giving parents information to make safer choices</a:t>
            </a:r>
          </a:p>
        </p:txBody>
      </p:sp>
      <p:grpSp>
        <p:nvGrpSpPr>
          <p:cNvPr id="241" name="Screen Shot 2023-04-25 at 2.15.20 PM.png"/>
          <p:cNvGrpSpPr/>
          <p:nvPr/>
        </p:nvGrpSpPr>
        <p:grpSpPr>
          <a:xfrm rot="1925">
            <a:off x="7735655" y="3173257"/>
            <a:ext cx="14652280" cy="8674253"/>
            <a:chOff x="0" y="0"/>
            <a:chExt cx="14652279" cy="8674251"/>
          </a:xfrm>
        </p:grpSpPr>
        <p:pic>
          <p:nvPicPr>
            <p:cNvPr id="240" name="Screen Shot 2023-04-25 at 2.15.20 PM.png" descr="Screen Shot 2023-04-25 at 2.15.20 PM.png"/>
            <p:cNvPicPr>
              <a:picLocks noChangeAspect="1"/>
            </p:cNvPicPr>
            <p:nvPr/>
          </p:nvPicPr>
          <p:blipFill>
            <a:blip r:embed="rId3">
              <a:extLst/>
            </a:blip>
            <a:stretch>
              <a:fillRect/>
            </a:stretch>
          </p:blipFill>
          <p:spPr>
            <a:xfrm>
              <a:off x="127000" y="88899"/>
              <a:ext cx="14398280" cy="8344053"/>
            </a:xfrm>
            <a:prstGeom prst="rect">
              <a:avLst/>
            </a:prstGeom>
            <a:ln>
              <a:noFill/>
            </a:ln>
            <a:effectLst/>
          </p:spPr>
        </p:pic>
        <p:pic>
          <p:nvPicPr>
            <p:cNvPr id="239" name="Screen Shot 2023-04-25 at 2.15.20 PM.png" descr="Screen Shot 2023-04-25 at 2.15.20 PM.png"/>
            <p:cNvPicPr>
              <a:picLocks noChangeAspect="0"/>
            </p:cNvPicPr>
            <p:nvPr/>
          </p:nvPicPr>
          <p:blipFill>
            <a:blip r:embed="rId4">
              <a:extLst/>
            </a:blip>
            <a:stretch>
              <a:fillRect/>
            </a:stretch>
          </p:blipFill>
          <p:spPr>
            <a:xfrm>
              <a:off x="0" y="0"/>
              <a:ext cx="14652280" cy="8674252"/>
            </a:xfrm>
            <a:prstGeom prst="rect">
              <a:avLst/>
            </a:prstGeom>
            <a:effectLst/>
          </p:spPr>
        </p:pic>
      </p:grpSp>
      <p:pic>
        <p:nvPicPr>
          <p:cNvPr id="242" name="Screen Shot 2023-04-25 at 2.22.12 PM.png" descr="Screen Shot 2023-04-25 at 2.22.12 PM.png"/>
          <p:cNvPicPr>
            <a:picLocks noChangeAspect="1"/>
          </p:cNvPicPr>
          <p:nvPr/>
        </p:nvPicPr>
        <p:blipFill>
          <a:blip r:embed="rId5">
            <a:extLst/>
          </a:blip>
          <a:stretch>
            <a:fillRect/>
          </a:stretch>
        </p:blipFill>
        <p:spPr>
          <a:xfrm>
            <a:off x="-461222" y="-31490"/>
            <a:ext cx="6938492" cy="1377898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HBBF-logo.jpg" descr="HBBF-logo.jpg"/>
          <p:cNvPicPr>
            <a:picLocks noChangeAspect="1"/>
          </p:cNvPicPr>
          <p:nvPr/>
        </p:nvPicPr>
        <p:blipFill>
          <a:blip r:embed="rId2">
            <a:extLst/>
          </a:blip>
          <a:stretch>
            <a:fillRect/>
          </a:stretch>
        </p:blipFill>
        <p:spPr>
          <a:xfrm>
            <a:off x="20481213" y="12199129"/>
            <a:ext cx="3772368" cy="1241126"/>
          </a:xfrm>
          <a:prstGeom prst="rect">
            <a:avLst/>
          </a:prstGeom>
          <a:ln w="12700">
            <a:miter lim="400000"/>
          </a:ln>
        </p:spPr>
      </p:pic>
      <p:sp>
        <p:nvSpPr>
          <p:cNvPr id="245" name="Solutions: Upstream"/>
          <p:cNvSpPr txBox="1"/>
          <p:nvPr>
            <p:ph type="title"/>
          </p:nvPr>
        </p:nvSpPr>
        <p:spPr>
          <a:xfrm>
            <a:off x="5037293" y="1077359"/>
            <a:ext cx="14309414" cy="1433164"/>
          </a:xfrm>
          <a:prstGeom prst="rect">
            <a:avLst/>
          </a:prstGeom>
        </p:spPr>
        <p:txBody>
          <a:bodyPr/>
          <a:lstStyle>
            <a:lvl1pPr algn="ctr">
              <a:defRPr spc="-130" sz="6500"/>
            </a:lvl1pPr>
          </a:lstStyle>
          <a:p>
            <a:pPr/>
            <a:r>
              <a:t>Solutions: Upstream</a:t>
            </a:r>
          </a:p>
        </p:txBody>
      </p:sp>
      <p:sp>
        <p:nvSpPr>
          <p:cNvPr id="246" name="Growers can follow accepted best practices (soil amendments, crop varieties)…"/>
          <p:cNvSpPr txBox="1"/>
          <p:nvPr/>
        </p:nvSpPr>
        <p:spPr>
          <a:xfrm>
            <a:off x="9135985" y="4324635"/>
            <a:ext cx="12740332" cy="5881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4800" indent="-304800" algn="l">
              <a:buSzPct val="123000"/>
              <a:buChar char="•"/>
              <a:defRPr b="1" sz="3100"/>
            </a:pPr>
            <a:r>
              <a:t>Growers can follow accepted best practices (soil amendments, crop varieties)</a:t>
            </a:r>
          </a:p>
          <a:p>
            <a:pPr marL="304800" indent="-304800" algn="l">
              <a:buSzPct val="123000"/>
              <a:buChar char="•"/>
              <a:defRPr b="1" sz="3100"/>
            </a:pPr>
          </a:p>
          <a:p>
            <a:pPr marL="304800" indent="-304800" algn="l">
              <a:buSzPct val="123000"/>
              <a:buChar char="•"/>
              <a:defRPr b="1" sz="3100"/>
            </a:pPr>
            <a:r>
              <a:t>Suppliers and food manufacturers can test and choose growers that can provide safer ingredients.</a:t>
            </a:r>
          </a:p>
          <a:p>
            <a:pPr algn="l">
              <a:defRPr b="1" sz="3100"/>
            </a:pPr>
          </a:p>
          <a:p>
            <a:pPr marL="304800" indent="-304800" algn="l">
              <a:buSzPct val="123000"/>
              <a:buChar char="•"/>
              <a:defRPr b="1" sz="3100"/>
            </a:pPr>
            <a:r>
              <a:t>Companies can invest in research to identify and evaluate methods to reduce heavy metals in products and ingredients.</a:t>
            </a:r>
          </a:p>
          <a:p>
            <a:pPr marL="304800" indent="-304800" algn="l">
              <a:buSzPct val="123000"/>
              <a:buChar char="•"/>
              <a:defRPr b="1" sz="3100"/>
            </a:pPr>
          </a:p>
          <a:p>
            <a:pPr algn="l">
              <a:defRPr b="1" sz="3100"/>
            </a:pPr>
          </a:p>
          <a:p>
            <a:pPr algn="l">
              <a:defRPr b="1" sz="3100"/>
            </a:pPr>
          </a:p>
        </p:txBody>
      </p:sp>
      <p:grpSp>
        <p:nvGrpSpPr>
          <p:cNvPr id="249" name="Screen Shot 2023-04-25 at 1.17.41 PM.png"/>
          <p:cNvGrpSpPr/>
          <p:nvPr/>
        </p:nvGrpSpPr>
        <p:grpSpPr>
          <a:xfrm>
            <a:off x="1036438" y="3871503"/>
            <a:ext cx="7277101" cy="5384801"/>
            <a:chOff x="0" y="0"/>
            <a:chExt cx="7277100" cy="5384800"/>
          </a:xfrm>
        </p:grpSpPr>
        <p:pic>
          <p:nvPicPr>
            <p:cNvPr id="248" name="Screen Shot 2023-04-25 at 1.17.41 PM.png" descr="Screen Shot 2023-04-25 at 1.17.41 PM.png"/>
            <p:cNvPicPr>
              <a:picLocks noChangeAspect="1"/>
            </p:cNvPicPr>
            <p:nvPr/>
          </p:nvPicPr>
          <p:blipFill>
            <a:blip r:embed="rId3">
              <a:extLst/>
            </a:blip>
            <a:stretch>
              <a:fillRect/>
            </a:stretch>
          </p:blipFill>
          <p:spPr>
            <a:xfrm>
              <a:off x="127000" y="88900"/>
              <a:ext cx="7023100" cy="5054600"/>
            </a:xfrm>
            <a:prstGeom prst="rect">
              <a:avLst/>
            </a:prstGeom>
            <a:ln>
              <a:noFill/>
            </a:ln>
            <a:effectLst/>
          </p:spPr>
        </p:pic>
        <p:pic>
          <p:nvPicPr>
            <p:cNvPr id="247" name="Screen Shot 2023-04-25 at 1.17.41 PM.png" descr="Screen Shot 2023-04-25 at 1.17.41 PM.png"/>
            <p:cNvPicPr>
              <a:picLocks noChangeAspect="0"/>
            </p:cNvPicPr>
            <p:nvPr/>
          </p:nvPicPr>
          <p:blipFill>
            <a:blip r:embed="rId4">
              <a:extLst/>
            </a:blip>
            <a:stretch>
              <a:fillRect/>
            </a:stretch>
          </p:blipFill>
          <p:spPr>
            <a:xfrm>
              <a:off x="0" y="0"/>
              <a:ext cx="7277100" cy="5384800"/>
            </a:xfrm>
            <a:prstGeom prst="rect">
              <a:avLst/>
            </a:prstGeom>
            <a:effectLst/>
          </p:spPr>
        </p:pic>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For more information:"/>
          <p:cNvSpPr txBox="1"/>
          <p:nvPr>
            <p:ph type="ctrTitle"/>
          </p:nvPr>
        </p:nvSpPr>
        <p:spPr>
          <a:xfrm>
            <a:off x="11315581" y="-720645"/>
            <a:ext cx="21971004" cy="4648201"/>
          </a:xfrm>
          <a:prstGeom prst="rect">
            <a:avLst/>
          </a:prstGeom>
        </p:spPr>
        <p:txBody>
          <a:bodyPr/>
          <a:lstStyle>
            <a:lvl1pPr>
              <a:defRPr spc="-130" sz="6500"/>
            </a:lvl1pPr>
          </a:lstStyle>
          <a:p>
            <a:pPr/>
            <a:r>
              <a:t>For more information:</a:t>
            </a:r>
          </a:p>
        </p:txBody>
      </p:sp>
      <p:pic>
        <p:nvPicPr>
          <p:cNvPr id="252" name="canstockphoto11974119.jpg" descr="canstockphoto11974119.jpg"/>
          <p:cNvPicPr>
            <a:picLocks noChangeAspect="0"/>
          </p:cNvPicPr>
          <p:nvPr/>
        </p:nvPicPr>
        <p:blipFill>
          <a:blip r:embed="rId2">
            <a:extLst/>
          </a:blip>
          <a:stretch>
            <a:fillRect/>
          </a:stretch>
        </p:blipFill>
        <p:spPr>
          <a:xfrm>
            <a:off x="2227885" y="2671633"/>
            <a:ext cx="8729296" cy="8733249"/>
          </a:xfrm>
          <a:prstGeom prst="rect">
            <a:avLst/>
          </a:prstGeom>
          <a:effectLst>
            <a:outerShdw sx="100000" sy="100000" kx="0" ky="0" algn="b" rotWithShape="0" blurRad="63500" dist="25400" dir="5400000">
              <a:srgbClr val="000000">
                <a:alpha val="50000"/>
              </a:srgbClr>
            </a:outerShdw>
          </a:effectLst>
        </p:spPr>
      </p:pic>
      <p:pic>
        <p:nvPicPr>
          <p:cNvPr id="253" name="HBBF-logo.jpg" descr="HBBF-logo.jpg"/>
          <p:cNvPicPr>
            <a:picLocks noChangeAspect="1"/>
          </p:cNvPicPr>
          <p:nvPr/>
        </p:nvPicPr>
        <p:blipFill>
          <a:blip r:embed="rId3">
            <a:extLst/>
          </a:blip>
          <a:stretch>
            <a:fillRect/>
          </a:stretch>
        </p:blipFill>
        <p:spPr>
          <a:xfrm>
            <a:off x="11353413" y="10014382"/>
            <a:ext cx="3772368" cy="1241126"/>
          </a:xfrm>
          <a:prstGeom prst="rect">
            <a:avLst/>
          </a:prstGeom>
          <a:ln w="12700">
            <a:miter lim="400000"/>
          </a:ln>
        </p:spPr>
      </p:pic>
      <p:sp>
        <p:nvSpPr>
          <p:cNvPr id="254" name="hbbf.org/solutions/healthy-baby-foods"/>
          <p:cNvSpPr txBox="1"/>
          <p:nvPr/>
        </p:nvSpPr>
        <p:spPr>
          <a:xfrm>
            <a:off x="11463713" y="4070929"/>
            <a:ext cx="8729295" cy="1026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lnSpc>
                <a:spcPct val="80000"/>
              </a:lnSpc>
              <a:defRPr b="1" i="1" spc="-74" sz="3700">
                <a:solidFill>
                  <a:srgbClr val="000000"/>
                </a:solidFill>
              </a:defRPr>
            </a:lvl1pPr>
          </a:lstStyle>
          <a:p>
            <a:pPr/>
            <a:r>
              <a:t>hbbf.org/solutions/healthy-baby-foods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HBBF-logo.jpg" descr="HBBF-logo.jpg"/>
          <p:cNvPicPr>
            <a:picLocks noChangeAspect="1"/>
          </p:cNvPicPr>
          <p:nvPr/>
        </p:nvPicPr>
        <p:blipFill>
          <a:blip r:embed="rId2">
            <a:extLst/>
          </a:blip>
          <a:stretch>
            <a:fillRect/>
          </a:stretch>
        </p:blipFill>
        <p:spPr>
          <a:xfrm>
            <a:off x="20481212" y="12199129"/>
            <a:ext cx="3772369" cy="1241126"/>
          </a:xfrm>
          <a:prstGeom prst="rect">
            <a:avLst/>
          </a:prstGeom>
          <a:ln w="12700">
            <a:miter lim="400000"/>
          </a:ln>
        </p:spPr>
      </p:pic>
      <p:grpSp>
        <p:nvGrpSpPr>
          <p:cNvPr id="160" name="Screen Shot 2023-04-25 at 12.52.12 PM.png"/>
          <p:cNvGrpSpPr/>
          <p:nvPr/>
        </p:nvGrpSpPr>
        <p:grpSpPr>
          <a:xfrm>
            <a:off x="7737871" y="3096698"/>
            <a:ext cx="9081673" cy="9182379"/>
            <a:chOff x="0" y="0"/>
            <a:chExt cx="9081671" cy="9182378"/>
          </a:xfrm>
        </p:grpSpPr>
        <p:pic>
          <p:nvPicPr>
            <p:cNvPr id="159" name="Screen Shot 2023-04-25 at 12.52.12 PM.png" descr="Screen Shot 2023-04-25 at 12.52.12 PM.png"/>
            <p:cNvPicPr>
              <a:picLocks noChangeAspect="1"/>
            </p:cNvPicPr>
            <p:nvPr/>
          </p:nvPicPr>
          <p:blipFill>
            <a:blip r:embed="rId3">
              <a:extLst/>
            </a:blip>
            <a:srcRect l="0" t="0" r="0" b="17596"/>
            <a:stretch>
              <a:fillRect/>
            </a:stretch>
          </p:blipFill>
          <p:spPr>
            <a:xfrm>
              <a:off x="250364" y="238249"/>
              <a:ext cx="8407461" cy="8702830"/>
            </a:xfrm>
            <a:prstGeom prst="rect">
              <a:avLst/>
            </a:prstGeom>
            <a:ln>
              <a:noFill/>
            </a:ln>
            <a:effectLst/>
          </p:spPr>
        </p:pic>
        <p:pic>
          <p:nvPicPr>
            <p:cNvPr id="158" name="Screen Shot 2023-04-25 at 12.52.12 PM.png" descr="Screen Shot 2023-04-25 at 12.52.12 PM.png"/>
            <p:cNvPicPr>
              <a:picLocks noChangeAspect="0"/>
            </p:cNvPicPr>
            <p:nvPr/>
          </p:nvPicPr>
          <p:blipFill>
            <a:blip r:embed="rId4">
              <a:extLst/>
            </a:blip>
            <a:stretch>
              <a:fillRect/>
            </a:stretch>
          </p:blipFill>
          <p:spPr>
            <a:xfrm>
              <a:off x="0" y="0"/>
              <a:ext cx="9081672" cy="9182379"/>
            </a:xfrm>
            <a:prstGeom prst="rect">
              <a:avLst/>
            </a:prstGeom>
            <a:effectLst/>
          </p:spPr>
        </p:pic>
      </p:grpSp>
      <p:sp>
        <p:nvSpPr>
          <p:cNvPr id="161" name="Nearly all foods babies eat are contaminated with heavy metals."/>
          <p:cNvSpPr txBox="1"/>
          <p:nvPr>
            <p:ph type="title"/>
          </p:nvPr>
        </p:nvSpPr>
        <p:spPr>
          <a:xfrm>
            <a:off x="6514355" y="1077359"/>
            <a:ext cx="11355290" cy="1433164"/>
          </a:xfrm>
          <a:prstGeom prst="rect">
            <a:avLst/>
          </a:prstGeom>
        </p:spPr>
        <p:txBody>
          <a:bodyPr/>
          <a:lstStyle>
            <a:lvl1pPr algn="ctr" defTabSz="1804370">
              <a:defRPr spc="-96" sz="4810"/>
            </a:lvl1pPr>
          </a:lstStyle>
          <a:p>
            <a:pPr/>
            <a:r>
              <a:t>Nearly all foods babies eat are contaminated with heavy metals.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HBBF-logo.jpg" descr="HBBF-logo.jpg"/>
          <p:cNvPicPr>
            <a:picLocks noChangeAspect="1"/>
          </p:cNvPicPr>
          <p:nvPr/>
        </p:nvPicPr>
        <p:blipFill>
          <a:blip r:embed="rId2">
            <a:extLst/>
          </a:blip>
          <a:stretch>
            <a:fillRect/>
          </a:stretch>
        </p:blipFill>
        <p:spPr>
          <a:xfrm>
            <a:off x="20481213" y="12199129"/>
            <a:ext cx="3772368" cy="1241126"/>
          </a:xfrm>
          <a:prstGeom prst="rect">
            <a:avLst/>
          </a:prstGeom>
          <a:ln w="12700">
            <a:miter lim="400000"/>
          </a:ln>
        </p:spPr>
      </p:pic>
      <p:sp>
        <p:nvSpPr>
          <p:cNvPr id="164" name="Most baby foods contain multiple heavy metals - lead, arsenic, cadmium, mercury"/>
          <p:cNvSpPr txBox="1"/>
          <p:nvPr>
            <p:ph type="title"/>
          </p:nvPr>
        </p:nvSpPr>
        <p:spPr>
          <a:xfrm>
            <a:off x="5037293" y="1077359"/>
            <a:ext cx="14309414" cy="1433164"/>
          </a:xfrm>
          <a:prstGeom prst="rect">
            <a:avLst/>
          </a:prstGeom>
        </p:spPr>
        <p:txBody>
          <a:bodyPr/>
          <a:lstStyle>
            <a:lvl1pPr algn="ctr" defTabSz="1804370">
              <a:defRPr spc="-96" sz="4810"/>
            </a:lvl1pPr>
          </a:lstStyle>
          <a:p>
            <a:pPr/>
            <a:r>
              <a:t>Most baby foods contain multiple heavy metals - lead, arsenic, cadmium, mercury</a:t>
            </a:r>
          </a:p>
        </p:txBody>
      </p:sp>
      <p:grpSp>
        <p:nvGrpSpPr>
          <p:cNvPr id="167" name="Screen Shot 2023-04-25 at 1.06.01 PM.png"/>
          <p:cNvGrpSpPr/>
          <p:nvPr/>
        </p:nvGrpSpPr>
        <p:grpSpPr>
          <a:xfrm>
            <a:off x="7201154" y="3617172"/>
            <a:ext cx="9981692" cy="7569413"/>
            <a:chOff x="0" y="0"/>
            <a:chExt cx="9981690" cy="7569411"/>
          </a:xfrm>
        </p:grpSpPr>
        <p:pic>
          <p:nvPicPr>
            <p:cNvPr id="166" name="Screen Shot 2023-04-25 at 1.06.01 PM.png" descr="Screen Shot 2023-04-25 at 1.06.01 PM.png"/>
            <p:cNvPicPr>
              <a:picLocks noChangeAspect="1"/>
            </p:cNvPicPr>
            <p:nvPr/>
          </p:nvPicPr>
          <p:blipFill>
            <a:blip r:embed="rId3">
              <a:extLst/>
            </a:blip>
            <a:stretch>
              <a:fillRect/>
            </a:stretch>
          </p:blipFill>
          <p:spPr>
            <a:xfrm>
              <a:off x="127000" y="88900"/>
              <a:ext cx="9727691" cy="7239212"/>
            </a:xfrm>
            <a:prstGeom prst="rect">
              <a:avLst/>
            </a:prstGeom>
            <a:ln>
              <a:noFill/>
            </a:ln>
            <a:effectLst/>
          </p:spPr>
        </p:pic>
        <p:pic>
          <p:nvPicPr>
            <p:cNvPr id="165" name="Screen Shot 2023-04-25 at 1.06.01 PM.png" descr="Screen Shot 2023-04-25 at 1.06.01 PM.png"/>
            <p:cNvPicPr>
              <a:picLocks noChangeAspect="0"/>
            </p:cNvPicPr>
            <p:nvPr/>
          </p:nvPicPr>
          <p:blipFill>
            <a:blip r:embed="rId4">
              <a:extLst/>
            </a:blip>
            <a:stretch>
              <a:fillRect/>
            </a:stretch>
          </p:blipFill>
          <p:spPr>
            <a:xfrm>
              <a:off x="0" y="0"/>
              <a:ext cx="9981691" cy="7569412"/>
            </a:xfrm>
            <a:prstGeom prst="rect">
              <a:avLst/>
            </a:prstGeom>
            <a:effectLst/>
          </p:spPr>
        </p:pic>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HBBF-logo.jpg" descr="HBBF-logo.jpg"/>
          <p:cNvPicPr>
            <a:picLocks noChangeAspect="1"/>
          </p:cNvPicPr>
          <p:nvPr/>
        </p:nvPicPr>
        <p:blipFill>
          <a:blip r:embed="rId2">
            <a:extLst/>
          </a:blip>
          <a:stretch>
            <a:fillRect/>
          </a:stretch>
        </p:blipFill>
        <p:spPr>
          <a:xfrm>
            <a:off x="20481213" y="12199129"/>
            <a:ext cx="3772368" cy="1241126"/>
          </a:xfrm>
          <a:prstGeom prst="rect">
            <a:avLst/>
          </a:prstGeom>
          <a:ln w="12700">
            <a:miter lim="400000"/>
          </a:ln>
        </p:spPr>
      </p:pic>
      <p:sp>
        <p:nvSpPr>
          <p:cNvPr id="170" name="It’s not just commercial baby food - Homemade and organic foods are also a problem."/>
          <p:cNvSpPr txBox="1"/>
          <p:nvPr>
            <p:ph type="title"/>
          </p:nvPr>
        </p:nvSpPr>
        <p:spPr>
          <a:xfrm>
            <a:off x="7907088" y="1077359"/>
            <a:ext cx="14309414" cy="1433164"/>
          </a:xfrm>
          <a:prstGeom prst="rect">
            <a:avLst/>
          </a:prstGeom>
        </p:spPr>
        <p:txBody>
          <a:bodyPr/>
          <a:lstStyle>
            <a:lvl1pPr algn="ctr" defTabSz="1804370">
              <a:defRPr spc="-96" sz="4810"/>
            </a:lvl1pPr>
          </a:lstStyle>
          <a:p>
            <a:pPr/>
            <a:r>
              <a:t>It’s not just commercial baby food - Homemade and organic foods are also a problem.</a:t>
            </a:r>
          </a:p>
        </p:txBody>
      </p:sp>
      <p:pic>
        <p:nvPicPr>
          <p:cNvPr id="171" name="Screen Shot 2023-04-25 at 1.56.04 PM.png" descr="Screen Shot 2023-04-25 at 1.56.04 PM.png"/>
          <p:cNvPicPr>
            <a:picLocks noChangeAspect="1"/>
          </p:cNvPicPr>
          <p:nvPr/>
        </p:nvPicPr>
        <p:blipFill>
          <a:blip r:embed="rId3">
            <a:extLst/>
          </a:blip>
          <a:stretch>
            <a:fillRect/>
          </a:stretch>
        </p:blipFill>
        <p:spPr>
          <a:xfrm>
            <a:off x="-76620" y="-30419"/>
            <a:ext cx="6779708" cy="13776839"/>
          </a:xfrm>
          <a:prstGeom prst="rect">
            <a:avLst/>
          </a:prstGeom>
          <a:ln w="12700">
            <a:miter lim="400000"/>
          </a:ln>
        </p:spPr>
      </p:pic>
      <p:grpSp>
        <p:nvGrpSpPr>
          <p:cNvPr id="174" name="Screen Shot 2023-04-25 at 1.55.54 PM.png"/>
          <p:cNvGrpSpPr/>
          <p:nvPr/>
        </p:nvGrpSpPr>
        <p:grpSpPr>
          <a:xfrm>
            <a:off x="10683661" y="3471158"/>
            <a:ext cx="8756268" cy="9217589"/>
            <a:chOff x="0" y="0"/>
            <a:chExt cx="8756267" cy="9217587"/>
          </a:xfrm>
        </p:grpSpPr>
        <p:pic>
          <p:nvPicPr>
            <p:cNvPr id="173" name="Screen Shot 2023-04-25 at 1.55.54 PM.png" descr="Screen Shot 2023-04-25 at 1.55.54 PM.png"/>
            <p:cNvPicPr>
              <a:picLocks noChangeAspect="1"/>
            </p:cNvPicPr>
            <p:nvPr/>
          </p:nvPicPr>
          <p:blipFill>
            <a:blip r:embed="rId4">
              <a:extLst/>
            </a:blip>
            <a:stretch>
              <a:fillRect/>
            </a:stretch>
          </p:blipFill>
          <p:spPr>
            <a:xfrm>
              <a:off x="127000" y="88900"/>
              <a:ext cx="8502268" cy="8887388"/>
            </a:xfrm>
            <a:prstGeom prst="rect">
              <a:avLst/>
            </a:prstGeom>
            <a:ln>
              <a:noFill/>
            </a:ln>
            <a:effectLst/>
          </p:spPr>
        </p:pic>
        <p:pic>
          <p:nvPicPr>
            <p:cNvPr id="172" name="Screen Shot 2023-04-25 at 1.55.54 PM.png" descr="Screen Shot 2023-04-25 at 1.55.54 PM.png"/>
            <p:cNvPicPr>
              <a:picLocks noChangeAspect="0"/>
            </p:cNvPicPr>
            <p:nvPr/>
          </p:nvPicPr>
          <p:blipFill>
            <a:blip r:embed="rId5">
              <a:extLst/>
            </a:blip>
            <a:stretch>
              <a:fillRect/>
            </a:stretch>
          </p:blipFill>
          <p:spPr>
            <a:xfrm>
              <a:off x="0" y="0"/>
              <a:ext cx="8756268" cy="9217588"/>
            </a:xfrm>
            <a:prstGeom prst="rect">
              <a:avLst/>
            </a:prstGeom>
            <a:effectLst/>
          </p:spPr>
        </p:pic>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HBBF-logo.jpg" descr="HBBF-logo.jpg"/>
          <p:cNvPicPr>
            <a:picLocks noChangeAspect="1"/>
          </p:cNvPicPr>
          <p:nvPr/>
        </p:nvPicPr>
        <p:blipFill>
          <a:blip r:embed="rId2">
            <a:extLst/>
          </a:blip>
          <a:stretch>
            <a:fillRect/>
          </a:stretch>
        </p:blipFill>
        <p:spPr>
          <a:xfrm>
            <a:off x="20481213" y="12199129"/>
            <a:ext cx="3772368" cy="1241126"/>
          </a:xfrm>
          <a:prstGeom prst="rect">
            <a:avLst/>
          </a:prstGeom>
          <a:ln w="12700">
            <a:miter lim="400000"/>
          </a:ln>
        </p:spPr>
      </p:pic>
      <p:sp>
        <p:nvSpPr>
          <p:cNvPr id="177" name="What is the concern?"/>
          <p:cNvSpPr txBox="1"/>
          <p:nvPr>
            <p:ph type="title"/>
          </p:nvPr>
        </p:nvSpPr>
        <p:spPr>
          <a:xfrm>
            <a:off x="5037293" y="1077359"/>
            <a:ext cx="14309414" cy="1433164"/>
          </a:xfrm>
          <a:prstGeom prst="rect">
            <a:avLst/>
          </a:prstGeom>
        </p:spPr>
        <p:txBody>
          <a:bodyPr/>
          <a:lstStyle>
            <a:lvl1pPr algn="ctr">
              <a:defRPr spc="-130" sz="6500"/>
            </a:lvl1pPr>
          </a:lstStyle>
          <a:p>
            <a:pPr/>
            <a:r>
              <a:t>What is the concern?</a:t>
            </a:r>
          </a:p>
        </p:txBody>
      </p:sp>
      <p:sp>
        <p:nvSpPr>
          <p:cNvPr id="178" name="These exposures raise concerns, but on the spectrum from worry to action, parents, companies, and the government can choose to act. While no amount of heavy metals is considered safe, less is better."/>
          <p:cNvSpPr txBox="1"/>
          <p:nvPr/>
        </p:nvSpPr>
        <p:spPr>
          <a:xfrm>
            <a:off x="2119452" y="6366491"/>
            <a:ext cx="10900566" cy="29455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800"/>
            </a:lvl1pPr>
          </a:lstStyle>
          <a:p>
            <a:pPr/>
            <a:r>
              <a:t>These exposures raise concerns, but on the spectrum from worry to action, parents, companies, and the government can choose to act. While no amount of heavy metals is considered safe, less is better.</a:t>
            </a:r>
          </a:p>
        </p:txBody>
      </p:sp>
      <p:sp>
        <p:nvSpPr>
          <p:cNvPr id="179" name="The health risks associated with these heavy metals include lifelong deficits in intelligence and an array of social and behavioral problems. There is no known safe level of exposure."/>
          <p:cNvSpPr txBox="1"/>
          <p:nvPr/>
        </p:nvSpPr>
        <p:spPr>
          <a:xfrm>
            <a:off x="2137967" y="3620103"/>
            <a:ext cx="15720852" cy="1802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800"/>
            </a:lvl1pPr>
          </a:lstStyle>
          <a:p>
            <a:pPr/>
            <a:r>
              <a:t>The health risks associated with these heavy metals include lifelong deficits in intelligence and an array of social and behavioral problems. There is no known safe level of exposure.</a:t>
            </a:r>
          </a:p>
        </p:txBody>
      </p:sp>
      <p:pic>
        <p:nvPicPr>
          <p:cNvPr id="180" name="Screen Shot 2023-04-25 at 1.51.44 PM.png" descr="Screen Shot 2023-04-25 at 1.51.44 PM.png"/>
          <p:cNvPicPr>
            <a:picLocks noChangeAspect="1"/>
          </p:cNvPicPr>
          <p:nvPr/>
        </p:nvPicPr>
        <p:blipFill>
          <a:blip r:embed="rId3">
            <a:extLst/>
          </a:blip>
          <a:srcRect l="1" t="0" r="0" b="0"/>
          <a:stretch>
            <a:fillRect/>
          </a:stretch>
        </p:blipFill>
        <p:spPr>
          <a:xfrm rot="0">
            <a:off x="14000829" y="293537"/>
            <a:ext cx="10441838" cy="100960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2" y="0"/>
                </a:moveTo>
                <a:lnTo>
                  <a:pt x="18608" y="0"/>
                </a:lnTo>
                <a:lnTo>
                  <a:pt x="0" y="15142"/>
                </a:lnTo>
                <a:lnTo>
                  <a:pt x="0" y="18316"/>
                </a:lnTo>
                <a:lnTo>
                  <a:pt x="7187" y="21600"/>
                </a:lnTo>
                <a:lnTo>
                  <a:pt x="21600" y="21600"/>
                </a:lnTo>
                <a:lnTo>
                  <a:pt x="21600" y="394"/>
                </a:lnTo>
                <a:lnTo>
                  <a:pt x="21572" y="0"/>
                </a:lnTo>
                <a:close/>
              </a:path>
            </a:pathLst>
          </a:cu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HBBF-logo.jpg" descr="HBBF-logo.jpg"/>
          <p:cNvPicPr>
            <a:picLocks noChangeAspect="1"/>
          </p:cNvPicPr>
          <p:nvPr/>
        </p:nvPicPr>
        <p:blipFill>
          <a:blip r:embed="rId2">
            <a:extLst/>
          </a:blip>
          <a:stretch>
            <a:fillRect/>
          </a:stretch>
        </p:blipFill>
        <p:spPr>
          <a:xfrm>
            <a:off x="20481213" y="12199129"/>
            <a:ext cx="3772368" cy="1241126"/>
          </a:xfrm>
          <a:prstGeom prst="rect">
            <a:avLst/>
          </a:prstGeom>
          <a:ln w="12700">
            <a:miter lim="400000"/>
          </a:ln>
        </p:spPr>
      </p:pic>
      <p:sp>
        <p:nvSpPr>
          <p:cNvPr id="183" name="What is the source of contamination?"/>
          <p:cNvSpPr txBox="1"/>
          <p:nvPr>
            <p:ph type="title"/>
          </p:nvPr>
        </p:nvSpPr>
        <p:spPr>
          <a:xfrm>
            <a:off x="5037293" y="1077359"/>
            <a:ext cx="14309414" cy="1433164"/>
          </a:xfrm>
          <a:prstGeom prst="rect">
            <a:avLst/>
          </a:prstGeom>
        </p:spPr>
        <p:txBody>
          <a:bodyPr/>
          <a:lstStyle>
            <a:lvl1pPr algn="ctr">
              <a:defRPr spc="-130" sz="6500"/>
            </a:lvl1pPr>
          </a:lstStyle>
          <a:p>
            <a:pPr/>
            <a:r>
              <a:t>What is the source of contamination?</a:t>
            </a:r>
          </a:p>
        </p:txBody>
      </p:sp>
      <p:sp>
        <p:nvSpPr>
          <p:cNvPr id="184" name="Heavy metals are naturally occurring in soil and water.…"/>
          <p:cNvSpPr txBox="1"/>
          <p:nvPr/>
        </p:nvSpPr>
        <p:spPr>
          <a:xfrm>
            <a:off x="9154499" y="3676010"/>
            <a:ext cx="12740332" cy="63639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4800" indent="-304800" algn="l">
              <a:buSzPct val="123000"/>
              <a:buChar char="•"/>
              <a:defRPr b="1" sz="3100"/>
            </a:pPr>
            <a:r>
              <a:t>Heavy metals are naturally occurring in soil and water.</a:t>
            </a:r>
          </a:p>
          <a:p>
            <a:pPr marL="304800" indent="-304800" algn="l">
              <a:buSzPct val="123000"/>
              <a:buChar char="•"/>
              <a:defRPr b="1" sz="3100"/>
            </a:pPr>
          </a:p>
          <a:p>
            <a:pPr marL="304800" indent="-304800" algn="l">
              <a:buSzPct val="123000"/>
              <a:buChar char="•"/>
              <a:defRPr b="1" sz="3100"/>
            </a:pPr>
            <a:r>
              <a:t>They are found at elevated levels in fields polluted by pesticides, contaminated fertilizer, airborne contaminants and industrial operations.</a:t>
            </a:r>
          </a:p>
          <a:p>
            <a:pPr algn="l">
              <a:defRPr b="1" sz="3100"/>
            </a:pPr>
          </a:p>
          <a:p>
            <a:pPr marL="304800" indent="-304800" algn="l">
              <a:buSzPct val="123000"/>
              <a:buChar char="•"/>
              <a:defRPr b="1" sz="3100"/>
            </a:pPr>
            <a:r>
              <a:t>Food crops uptake these metals naturally.</a:t>
            </a:r>
          </a:p>
          <a:p>
            <a:pPr algn="l">
              <a:defRPr b="1" sz="3100"/>
            </a:pPr>
          </a:p>
          <a:p>
            <a:pPr marL="304800" indent="-304800" algn="l">
              <a:buSzPct val="123000"/>
              <a:buChar char="•"/>
              <a:defRPr b="1" sz="3100"/>
            </a:pPr>
            <a:r>
              <a:t>Leafy greens and root crops like carrots and sweet potatoes retain more than most other types of fruits and vegetables. </a:t>
            </a:r>
          </a:p>
          <a:p>
            <a:pPr algn="l">
              <a:defRPr b="1" sz="3100"/>
            </a:pPr>
          </a:p>
          <a:p>
            <a:pPr marL="304800" indent="-304800" algn="l">
              <a:buSzPct val="123000"/>
              <a:buChar char="•"/>
              <a:defRPr b="1" sz="3100"/>
            </a:pPr>
            <a:r>
              <a:t>How the food is processed may also affect the levels. </a:t>
            </a:r>
          </a:p>
        </p:txBody>
      </p:sp>
      <p:grpSp>
        <p:nvGrpSpPr>
          <p:cNvPr id="187" name="Screen Shot 2023-04-25 at 1.17.41 PM.png"/>
          <p:cNvGrpSpPr/>
          <p:nvPr/>
        </p:nvGrpSpPr>
        <p:grpSpPr>
          <a:xfrm>
            <a:off x="1036438" y="3871503"/>
            <a:ext cx="7277101" cy="5384801"/>
            <a:chOff x="0" y="0"/>
            <a:chExt cx="7277100" cy="5384800"/>
          </a:xfrm>
        </p:grpSpPr>
        <p:pic>
          <p:nvPicPr>
            <p:cNvPr id="186" name="Screen Shot 2023-04-25 at 1.17.41 PM.png" descr="Screen Shot 2023-04-25 at 1.17.41 PM.png"/>
            <p:cNvPicPr>
              <a:picLocks noChangeAspect="1"/>
            </p:cNvPicPr>
            <p:nvPr/>
          </p:nvPicPr>
          <p:blipFill>
            <a:blip r:embed="rId3">
              <a:extLst/>
            </a:blip>
            <a:stretch>
              <a:fillRect/>
            </a:stretch>
          </p:blipFill>
          <p:spPr>
            <a:xfrm>
              <a:off x="127000" y="88900"/>
              <a:ext cx="7023100" cy="5054601"/>
            </a:xfrm>
            <a:prstGeom prst="rect">
              <a:avLst/>
            </a:prstGeom>
            <a:ln>
              <a:noFill/>
            </a:ln>
            <a:effectLst/>
          </p:spPr>
        </p:pic>
        <p:pic>
          <p:nvPicPr>
            <p:cNvPr id="185" name="Screen Shot 2023-04-25 at 1.17.41 PM.png" descr="Screen Shot 2023-04-25 at 1.17.41 PM.png"/>
            <p:cNvPicPr>
              <a:picLocks noChangeAspect="0"/>
            </p:cNvPicPr>
            <p:nvPr/>
          </p:nvPicPr>
          <p:blipFill>
            <a:blip r:embed="rId4">
              <a:extLst/>
            </a:blip>
            <a:stretch>
              <a:fillRect/>
            </a:stretch>
          </p:blipFill>
          <p:spPr>
            <a:xfrm>
              <a:off x="0" y="0"/>
              <a:ext cx="7277100" cy="5384800"/>
            </a:xfrm>
            <a:prstGeom prst="rect">
              <a:avLst/>
            </a:prstGeom>
            <a:effectLst/>
          </p:spPr>
        </p:pic>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HBBF-logo.jpg" descr="HBBF-logo.jpg"/>
          <p:cNvPicPr>
            <a:picLocks noChangeAspect="1"/>
          </p:cNvPicPr>
          <p:nvPr/>
        </p:nvPicPr>
        <p:blipFill>
          <a:blip r:embed="rId2">
            <a:extLst/>
          </a:blip>
          <a:stretch>
            <a:fillRect/>
          </a:stretch>
        </p:blipFill>
        <p:spPr>
          <a:xfrm>
            <a:off x="20481213" y="12199129"/>
            <a:ext cx="3772368" cy="1241126"/>
          </a:xfrm>
          <a:prstGeom prst="rect">
            <a:avLst/>
          </a:prstGeom>
          <a:ln w="12700">
            <a:miter lim="400000"/>
          </a:ln>
        </p:spPr>
      </p:pic>
      <p:grpSp>
        <p:nvGrpSpPr>
          <p:cNvPr id="192" name="Group"/>
          <p:cNvGrpSpPr/>
          <p:nvPr/>
        </p:nvGrpSpPr>
        <p:grpSpPr>
          <a:xfrm>
            <a:off x="4684671" y="2086857"/>
            <a:ext cx="13951477" cy="10688203"/>
            <a:chOff x="547042" y="2830249"/>
            <a:chExt cx="13951475" cy="10688202"/>
          </a:xfrm>
        </p:grpSpPr>
        <p:pic>
          <p:nvPicPr>
            <p:cNvPr id="190" name="Image" descr="Image"/>
            <p:cNvPicPr>
              <a:picLocks noChangeAspect="1"/>
            </p:cNvPicPr>
            <p:nvPr/>
          </p:nvPicPr>
          <p:blipFill>
            <a:blip r:embed="rId3">
              <a:extLst/>
            </a:blip>
            <a:srcRect l="29977" t="0" r="0" b="1"/>
            <a:stretch>
              <a:fillRect/>
            </a:stretch>
          </p:blipFill>
          <p:spPr>
            <a:xfrm>
              <a:off x="1806120" y="3228150"/>
              <a:ext cx="12692398" cy="102903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24" y="0"/>
                  </a:moveTo>
                  <a:lnTo>
                    <a:pt x="6387" y="0"/>
                  </a:lnTo>
                  <a:lnTo>
                    <a:pt x="0" y="3407"/>
                  </a:lnTo>
                  <a:lnTo>
                    <a:pt x="1212" y="21100"/>
                  </a:lnTo>
                  <a:lnTo>
                    <a:pt x="2974" y="21600"/>
                  </a:lnTo>
                  <a:lnTo>
                    <a:pt x="16738" y="21600"/>
                  </a:lnTo>
                  <a:lnTo>
                    <a:pt x="21600" y="11519"/>
                  </a:lnTo>
                  <a:lnTo>
                    <a:pt x="21600" y="8571"/>
                  </a:lnTo>
                  <a:lnTo>
                    <a:pt x="15624" y="0"/>
                  </a:lnTo>
                  <a:close/>
                </a:path>
              </a:pathLst>
            </a:custGeom>
            <a:ln w="12700" cap="flat">
              <a:noFill/>
              <a:miter lim="400000"/>
            </a:ln>
            <a:effectLst/>
          </p:spPr>
        </p:pic>
        <p:sp>
          <p:nvSpPr>
            <p:cNvPr id="191" name="Rectangle"/>
            <p:cNvSpPr/>
            <p:nvPr/>
          </p:nvSpPr>
          <p:spPr>
            <a:xfrm>
              <a:off x="547042" y="2830249"/>
              <a:ext cx="6546874" cy="239635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a:solidFill>
                    <a:srgbClr val="000000"/>
                  </a:solidFill>
                  <a:latin typeface="Helvetica Light"/>
                  <a:ea typeface="Helvetica Light"/>
                  <a:cs typeface="Helvetica Light"/>
                  <a:sym typeface="Helvetica Light"/>
                </a:defRPr>
              </a:pPr>
            </a:p>
          </p:txBody>
        </p:sp>
      </p:grpSp>
      <p:sp>
        <p:nvSpPr>
          <p:cNvPr id="193" name="Rice cereal is infants’ #1 source of arsenic exposure"/>
          <p:cNvSpPr txBox="1"/>
          <p:nvPr/>
        </p:nvSpPr>
        <p:spPr>
          <a:xfrm>
            <a:off x="5169747" y="2585820"/>
            <a:ext cx="5901578"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4200">
              <a:defRPr b="1" sz="3500">
                <a:solidFill>
                  <a:srgbClr val="53585F"/>
                </a:solidFill>
                <a:latin typeface="Helvetica"/>
                <a:ea typeface="Helvetica"/>
                <a:cs typeface="Helvetica"/>
                <a:sym typeface="Helvetica"/>
              </a:defRPr>
            </a:lvl1pPr>
          </a:lstStyle>
          <a:p>
            <a:pPr/>
            <a:r>
              <a:t>Rice cereal is infants’ #1 source of arsenic exposure</a:t>
            </a:r>
          </a:p>
        </p:txBody>
      </p:sp>
      <p:sp>
        <p:nvSpPr>
          <p:cNvPr id="194" name="Source: HBBF analysis of government data (EPA exposure factors, with government datasets on arsenic levels in food, water, and treated wood)"/>
          <p:cNvSpPr txBox="1"/>
          <p:nvPr/>
        </p:nvSpPr>
        <p:spPr>
          <a:xfrm>
            <a:off x="771083" y="12669635"/>
            <a:ext cx="6525655"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4200">
              <a:defRPr sz="1500">
                <a:solidFill>
                  <a:srgbClr val="53585F"/>
                </a:solidFill>
                <a:latin typeface="Helvetica"/>
                <a:ea typeface="Helvetica"/>
                <a:cs typeface="Helvetica"/>
                <a:sym typeface="Helvetica"/>
              </a:defRPr>
            </a:lvl1pPr>
          </a:lstStyle>
          <a:p>
            <a:pPr/>
            <a:r>
              <a:t>Source: HBBF analysis of government data (EPA exposure factors, with government datasets on arsenic levels in food, water, and treated wood)</a:t>
            </a:r>
          </a:p>
        </p:txBody>
      </p:sp>
      <p:sp>
        <p:nvSpPr>
          <p:cNvPr id="195" name="Which foods are contributing most?"/>
          <p:cNvSpPr txBox="1"/>
          <p:nvPr>
            <p:ph type="title"/>
          </p:nvPr>
        </p:nvSpPr>
        <p:spPr>
          <a:xfrm>
            <a:off x="5037293" y="577459"/>
            <a:ext cx="14309414" cy="1433164"/>
          </a:xfrm>
          <a:prstGeom prst="rect">
            <a:avLst/>
          </a:prstGeom>
        </p:spPr>
        <p:txBody>
          <a:bodyPr/>
          <a:lstStyle>
            <a:lvl1pPr algn="ctr">
              <a:defRPr spc="-130" sz="6500"/>
            </a:lvl1pPr>
          </a:lstStyle>
          <a:p>
            <a:pPr/>
            <a:r>
              <a:t>Which foods are contributing most?</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HBBF-logo.jpg" descr="HBBF-logo.jpg"/>
          <p:cNvPicPr>
            <a:picLocks noChangeAspect="1"/>
          </p:cNvPicPr>
          <p:nvPr/>
        </p:nvPicPr>
        <p:blipFill>
          <a:blip r:embed="rId2">
            <a:extLst/>
          </a:blip>
          <a:stretch>
            <a:fillRect/>
          </a:stretch>
        </p:blipFill>
        <p:spPr>
          <a:xfrm>
            <a:off x="20481213" y="12199129"/>
            <a:ext cx="3772368" cy="1241126"/>
          </a:xfrm>
          <a:prstGeom prst="rect">
            <a:avLst/>
          </a:prstGeom>
          <a:ln w="12700">
            <a:miter lim="400000"/>
          </a:ln>
        </p:spPr>
      </p:pic>
      <p:sp>
        <p:nvSpPr>
          <p:cNvPr id="198" name="Which foods are contributing most?"/>
          <p:cNvSpPr txBox="1"/>
          <p:nvPr>
            <p:ph type="title"/>
          </p:nvPr>
        </p:nvSpPr>
        <p:spPr>
          <a:xfrm>
            <a:off x="5037293" y="577459"/>
            <a:ext cx="14309414" cy="1433164"/>
          </a:xfrm>
          <a:prstGeom prst="rect">
            <a:avLst/>
          </a:prstGeom>
        </p:spPr>
        <p:txBody>
          <a:bodyPr/>
          <a:lstStyle>
            <a:lvl1pPr algn="ctr">
              <a:defRPr spc="-130" sz="6500"/>
            </a:lvl1pPr>
          </a:lstStyle>
          <a:p>
            <a:pPr/>
            <a:r>
              <a:t>Which foods are contributing most?</a:t>
            </a:r>
          </a:p>
        </p:txBody>
      </p:sp>
      <p:graphicFrame>
        <p:nvGraphicFramePr>
          <p:cNvPr id="199" name="2D Pie Chart"/>
          <p:cNvGraphicFramePr/>
          <p:nvPr/>
        </p:nvGraphicFramePr>
        <p:xfrm>
          <a:off x="7730963" y="2517567"/>
          <a:ext cx="8005531" cy="8005531"/>
        </p:xfrm>
        <a:graphic xmlns:a="http://schemas.openxmlformats.org/drawingml/2006/main">
          <a:graphicData uri="http://schemas.openxmlformats.org/drawingml/2006/chart">
            <c:chart xmlns:c="http://schemas.openxmlformats.org/drawingml/2006/chart" r:id="rId3"/>
          </a:graphicData>
        </a:graphic>
      </p:graphicFrame>
      <p:sp>
        <p:nvSpPr>
          <p:cNvPr id="200" name="Lead exposure from foods consumed by babies and young children (ages 0-2 years)"/>
          <p:cNvSpPr txBox="1"/>
          <p:nvPr/>
        </p:nvSpPr>
        <p:spPr>
          <a:xfrm>
            <a:off x="7777001" y="10619391"/>
            <a:ext cx="7914650" cy="10536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a:lvl1pPr>
          </a:lstStyle>
          <a:p>
            <a:pPr/>
            <a:r>
              <a:t>Lead exposure from foods consumed by babies and young children (ages 0-2 years)</a:t>
            </a:r>
          </a:p>
        </p:txBody>
      </p:sp>
      <p:sp>
        <p:nvSpPr>
          <p:cNvPr id="201" name="Infant formula…"/>
          <p:cNvSpPr txBox="1"/>
          <p:nvPr/>
        </p:nvSpPr>
        <p:spPr>
          <a:xfrm>
            <a:off x="12126879" y="6367300"/>
            <a:ext cx="3638566" cy="9813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1" sz="2700">
                <a:solidFill>
                  <a:srgbClr val="FFFFFF"/>
                </a:solidFill>
              </a:defRPr>
            </a:pPr>
            <a:r>
              <a:t>Infant formula</a:t>
            </a:r>
          </a:p>
          <a:p>
            <a:pPr>
              <a:defRPr b="1" sz="2700">
                <a:solidFill>
                  <a:srgbClr val="FFFFFF"/>
                </a:solidFill>
              </a:defRPr>
            </a:pPr>
            <a:r>
              <a:t>25.9%</a:t>
            </a:r>
          </a:p>
        </p:txBody>
      </p:sp>
      <p:sp>
        <p:nvSpPr>
          <p:cNvPr id="202" name="Homemade baby food and other store-bought foods babies eat (not baby food brands)…"/>
          <p:cNvSpPr txBox="1"/>
          <p:nvPr/>
        </p:nvSpPr>
        <p:spPr>
          <a:xfrm>
            <a:off x="8229143" y="5343577"/>
            <a:ext cx="3371739" cy="3091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b="1" sz="2700">
                <a:solidFill>
                  <a:srgbClr val="FFFFFF"/>
                </a:solidFill>
              </a:defRPr>
            </a:pPr>
            <a:r>
              <a:t>Homemade baby food and other store-bought foods babies eat (not baby food brands) </a:t>
            </a:r>
          </a:p>
          <a:p>
            <a:pPr algn="l">
              <a:defRPr b="1" sz="2700">
                <a:solidFill>
                  <a:srgbClr val="FFFFFF"/>
                </a:solidFill>
              </a:defRPr>
            </a:pPr>
          </a:p>
          <a:p>
            <a:pPr>
              <a:defRPr b="1" sz="2700">
                <a:solidFill>
                  <a:srgbClr val="FFFFFF"/>
                </a:solidFill>
              </a:defRPr>
            </a:pPr>
            <a:r>
              <a:t>51.4%</a:t>
            </a:r>
          </a:p>
        </p:txBody>
      </p:sp>
      <p:sp>
        <p:nvSpPr>
          <p:cNvPr id="203" name="Snacks…"/>
          <p:cNvSpPr txBox="1"/>
          <p:nvPr/>
        </p:nvSpPr>
        <p:spPr>
          <a:xfrm>
            <a:off x="10656226" y="8795009"/>
            <a:ext cx="2442045"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r">
              <a:defRPr b="1" sz="2700">
                <a:solidFill>
                  <a:srgbClr val="FFFFFF"/>
                </a:solidFill>
              </a:defRPr>
            </a:pPr>
            <a:r>
              <a:t>Snacks</a:t>
            </a:r>
          </a:p>
          <a:p>
            <a:pPr algn="r">
              <a:defRPr b="1" sz="2700">
                <a:solidFill>
                  <a:srgbClr val="FFFFFF"/>
                </a:solidFill>
              </a:defRPr>
            </a:pPr>
            <a:r>
              <a:t>1.0%</a:t>
            </a:r>
          </a:p>
        </p:txBody>
      </p:sp>
      <p:sp>
        <p:nvSpPr>
          <p:cNvPr id="204" name="Juice…"/>
          <p:cNvSpPr txBox="1"/>
          <p:nvPr/>
        </p:nvSpPr>
        <p:spPr>
          <a:xfrm>
            <a:off x="9271447" y="3077595"/>
            <a:ext cx="3638565" cy="9813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1" sz="2700">
                <a:solidFill>
                  <a:srgbClr val="FFFFFF"/>
                </a:solidFill>
              </a:defRPr>
            </a:pPr>
            <a:r>
              <a:t>Juice</a:t>
            </a:r>
          </a:p>
          <a:p>
            <a:pPr>
              <a:defRPr b="1" sz="2700">
                <a:solidFill>
                  <a:srgbClr val="FFFFFF"/>
                </a:solidFill>
              </a:defRPr>
            </a:pPr>
            <a:r>
              <a:t>7.2%</a:t>
            </a:r>
          </a:p>
        </p:txBody>
      </p:sp>
      <p:sp>
        <p:nvSpPr>
          <p:cNvPr id="205" name="Baby food"/>
          <p:cNvSpPr txBox="1"/>
          <p:nvPr/>
        </p:nvSpPr>
        <p:spPr>
          <a:xfrm>
            <a:off x="11995886" y="3299744"/>
            <a:ext cx="2126781" cy="9813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2700">
                <a:solidFill>
                  <a:srgbClr val="FFFFFF"/>
                </a:solidFill>
              </a:defRPr>
            </a:lvl1pPr>
          </a:lstStyle>
          <a:p>
            <a:pPr/>
            <a:r>
              <a:t>Baby food</a:t>
            </a:r>
          </a:p>
        </p:txBody>
      </p:sp>
      <p:sp>
        <p:nvSpPr>
          <p:cNvPr id="206" name="14.4%"/>
          <p:cNvSpPr txBox="1"/>
          <p:nvPr/>
        </p:nvSpPr>
        <p:spPr>
          <a:xfrm>
            <a:off x="11857865" y="3787191"/>
            <a:ext cx="1616572" cy="981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2700">
                <a:solidFill>
                  <a:srgbClr val="FFFFFF"/>
                </a:solidFill>
              </a:defRPr>
            </a:lvl1pPr>
          </a:lstStyle>
          <a:p>
            <a:pPr/>
            <a:r>
              <a:t>14.4%</a:t>
            </a:r>
          </a:p>
        </p:txBody>
      </p:sp>
      <p:sp>
        <p:nvSpPr>
          <p:cNvPr id="207" name="Total percentage of exposures by food group"/>
          <p:cNvSpPr txBox="1"/>
          <p:nvPr/>
        </p:nvSpPr>
        <p:spPr>
          <a:xfrm>
            <a:off x="8410119" y="11768171"/>
            <a:ext cx="6648414" cy="4869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2000"/>
            </a:lvl1pPr>
          </a:lstStyle>
          <a:p>
            <a:pPr/>
            <a:r>
              <a:t>Total percentage of exposures by food group</a:t>
            </a:r>
          </a:p>
        </p:txBody>
      </p:sp>
      <p:sp>
        <p:nvSpPr>
          <p:cNvPr id="208" name="Line"/>
          <p:cNvSpPr/>
          <p:nvPr/>
        </p:nvSpPr>
        <p:spPr>
          <a:xfrm flipV="1">
            <a:off x="12902182" y="8621555"/>
            <a:ext cx="314190" cy="516046"/>
          </a:xfrm>
          <a:prstGeom prst="line">
            <a:avLst/>
          </a:prstGeom>
          <a:ln w="25400">
            <a:solidFill>
              <a:srgbClr val="FFFFFF"/>
            </a:solidFill>
            <a:miter lim="400000"/>
          </a:ln>
        </p:spPr>
        <p:txBody>
          <a:bodyPr lIns="50800" tIns="50800" rIns="50800" bIns="50800" anchor="ctr"/>
          <a:lstStyle/>
          <a:p>
            <a:pPr/>
          </a:p>
        </p:txBody>
      </p:sp>
      <p:sp>
        <p:nvSpPr>
          <p:cNvPr id="209" name="Source: Abt Associates dietary lead exposure analysis, HBBF 2023."/>
          <p:cNvSpPr txBox="1"/>
          <p:nvPr/>
        </p:nvSpPr>
        <p:spPr>
          <a:xfrm>
            <a:off x="8410119" y="12256090"/>
            <a:ext cx="6648414" cy="3795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i="1" sz="1500"/>
            </a:lvl1pPr>
          </a:lstStyle>
          <a:p>
            <a:pPr/>
            <a:r>
              <a:t>Source: Abt Associates dietary lead exposure analysis, HBBF 2023.</a:t>
            </a:r>
          </a:p>
        </p:txBody>
      </p:sp>
      <p:sp>
        <p:nvSpPr>
          <p:cNvPr id="210" name="Lead levels are highest in sweet potatoes, teething biscuits, and cookies (FDA 2020)"/>
          <p:cNvSpPr txBox="1"/>
          <p:nvPr/>
        </p:nvSpPr>
        <p:spPr>
          <a:xfrm>
            <a:off x="2022230" y="2913507"/>
            <a:ext cx="5575326"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4200">
              <a:defRPr b="1" sz="3500">
                <a:solidFill>
                  <a:srgbClr val="53585F"/>
                </a:solidFill>
                <a:latin typeface="Helvetica"/>
                <a:ea typeface="Helvetica"/>
                <a:cs typeface="Helvetica"/>
                <a:sym typeface="Helvetica"/>
              </a:defRPr>
            </a:lvl1pPr>
          </a:lstStyle>
          <a:p>
            <a:pPr/>
            <a:r>
              <a:t>Lead levels are highest in sweet potatoes, teething biscuits, and cookies (FDA 2020)</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HBBF-logo.jpg" descr="HBBF-logo.jpg"/>
          <p:cNvPicPr>
            <a:picLocks noChangeAspect="1"/>
          </p:cNvPicPr>
          <p:nvPr/>
        </p:nvPicPr>
        <p:blipFill>
          <a:blip r:embed="rId2">
            <a:extLst/>
          </a:blip>
          <a:stretch>
            <a:fillRect/>
          </a:stretch>
        </p:blipFill>
        <p:spPr>
          <a:xfrm>
            <a:off x="20481213" y="12199129"/>
            <a:ext cx="3772368" cy="1241126"/>
          </a:xfrm>
          <a:prstGeom prst="rect">
            <a:avLst/>
          </a:prstGeom>
          <a:ln w="12700">
            <a:miter lim="400000"/>
          </a:ln>
        </p:spPr>
      </p:pic>
      <p:sp>
        <p:nvSpPr>
          <p:cNvPr id="213" name="Solutions"/>
          <p:cNvSpPr txBox="1"/>
          <p:nvPr>
            <p:ph type="title"/>
          </p:nvPr>
        </p:nvSpPr>
        <p:spPr>
          <a:xfrm>
            <a:off x="5037293" y="577459"/>
            <a:ext cx="14309414" cy="1433164"/>
          </a:xfrm>
          <a:prstGeom prst="rect">
            <a:avLst/>
          </a:prstGeom>
        </p:spPr>
        <p:txBody>
          <a:bodyPr/>
          <a:lstStyle>
            <a:lvl1pPr algn="ctr">
              <a:defRPr spc="-130" sz="6500"/>
            </a:lvl1pPr>
          </a:lstStyle>
          <a:p>
            <a:pPr/>
            <a:r>
              <a:t>Solutions</a:t>
            </a:r>
          </a:p>
        </p:txBody>
      </p:sp>
      <p:grpSp>
        <p:nvGrpSpPr>
          <p:cNvPr id="216" name="Screen Shot 2023-04-25 at 2.36.07 PM.png"/>
          <p:cNvGrpSpPr/>
          <p:nvPr/>
        </p:nvGrpSpPr>
        <p:grpSpPr>
          <a:xfrm>
            <a:off x="1102585" y="3374034"/>
            <a:ext cx="9089154" cy="7929668"/>
            <a:chOff x="0" y="0"/>
            <a:chExt cx="9089152" cy="7929667"/>
          </a:xfrm>
        </p:grpSpPr>
        <p:pic>
          <p:nvPicPr>
            <p:cNvPr id="215" name="Screen Shot 2023-04-25 at 2.36.07 PM.png" descr="Screen Shot 2023-04-25 at 2.36.07 PM.png"/>
            <p:cNvPicPr>
              <a:picLocks noChangeAspect="1"/>
            </p:cNvPicPr>
            <p:nvPr/>
          </p:nvPicPr>
          <p:blipFill>
            <a:blip r:embed="rId3">
              <a:extLst/>
            </a:blip>
            <a:stretch>
              <a:fillRect/>
            </a:stretch>
          </p:blipFill>
          <p:spPr>
            <a:xfrm>
              <a:off x="127000" y="88899"/>
              <a:ext cx="8835153" cy="7599469"/>
            </a:xfrm>
            <a:prstGeom prst="rect">
              <a:avLst/>
            </a:prstGeom>
            <a:ln>
              <a:noFill/>
            </a:ln>
            <a:effectLst/>
          </p:spPr>
        </p:pic>
        <p:pic>
          <p:nvPicPr>
            <p:cNvPr id="214" name="Screen Shot 2023-04-25 at 2.36.07 PM.png" descr="Screen Shot 2023-04-25 at 2.36.07 PM.png"/>
            <p:cNvPicPr>
              <a:picLocks noChangeAspect="0"/>
            </p:cNvPicPr>
            <p:nvPr/>
          </p:nvPicPr>
          <p:blipFill>
            <a:blip r:embed="rId4">
              <a:extLst/>
            </a:blip>
            <a:stretch>
              <a:fillRect/>
            </a:stretch>
          </p:blipFill>
          <p:spPr>
            <a:xfrm>
              <a:off x="0" y="-1"/>
              <a:ext cx="9089153" cy="7929669"/>
            </a:xfrm>
            <a:prstGeom prst="rect">
              <a:avLst/>
            </a:prstGeom>
            <a:effectLst/>
          </p:spPr>
        </p:pic>
      </p:grpSp>
      <p:sp>
        <p:nvSpPr>
          <p:cNvPr id="217" name="Federal government…"/>
          <p:cNvSpPr txBox="1"/>
          <p:nvPr/>
        </p:nvSpPr>
        <p:spPr>
          <a:xfrm>
            <a:off x="10931921" y="4167874"/>
            <a:ext cx="12740332" cy="67133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4800" indent="-304800" algn="l">
              <a:buSzPct val="123000"/>
              <a:buChar char="•"/>
              <a:defRPr b="1" sz="4800"/>
            </a:pPr>
            <a:r>
              <a:t>Federal government</a:t>
            </a:r>
          </a:p>
          <a:p>
            <a:pPr marL="304800" indent="-304800" algn="l">
              <a:buSzPct val="123000"/>
              <a:buChar char="•"/>
              <a:defRPr b="1" sz="4800"/>
            </a:pPr>
          </a:p>
          <a:p>
            <a:pPr marL="304800" indent="-304800" algn="l">
              <a:buSzPct val="123000"/>
              <a:buChar char="•"/>
              <a:defRPr b="1" sz="4800"/>
            </a:pPr>
            <a:r>
              <a:t>State WIC programs</a:t>
            </a:r>
          </a:p>
          <a:p>
            <a:pPr algn="l">
              <a:defRPr b="1" sz="4800"/>
            </a:pPr>
          </a:p>
          <a:p>
            <a:pPr marL="304800" indent="-304800" algn="l">
              <a:buSzPct val="123000"/>
              <a:buChar char="•"/>
              <a:defRPr b="1" sz="4800"/>
            </a:pPr>
            <a:r>
              <a:t>Parents</a:t>
            </a:r>
          </a:p>
          <a:p>
            <a:pPr algn="l">
              <a:defRPr b="1" sz="4800"/>
            </a:pPr>
          </a:p>
          <a:p>
            <a:pPr marL="304800" indent="-304800" algn="l">
              <a:buSzPct val="123000"/>
              <a:buChar char="•"/>
              <a:defRPr b="1" sz="4800"/>
            </a:pPr>
            <a:r>
              <a:t>Companies - growers, suppliers, manufacturers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3_DynamicLight">
  <a:themeElements>
    <a:clrScheme name="33_DynamicLight">
      <a:dk1>
        <a:srgbClr val="5E5E5E"/>
      </a:dk1>
      <a:lt1>
        <a:srgbClr val="005E00"/>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3_DynamicLight">
      <a:majorFont>
        <a:latin typeface="Helvetica Neue"/>
        <a:ea typeface="Helvetica Neue"/>
        <a:cs typeface="Helvetica Neue"/>
      </a:majorFont>
      <a:minorFont>
        <a:latin typeface="Helvetica Neue"/>
        <a:ea typeface="Helvetica Neue"/>
        <a:cs typeface="Helvetica Neue"/>
      </a:minorFont>
    </a:fontScheme>
    <a:fmtScheme name="33_Dynamic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3_DynamicLight">
  <a:themeElements>
    <a:clrScheme name="33_DynamicLight">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3_DynamicLight">
      <a:majorFont>
        <a:latin typeface="Helvetica Neue"/>
        <a:ea typeface="Helvetica Neue"/>
        <a:cs typeface="Helvetica Neue"/>
      </a:majorFont>
      <a:minorFont>
        <a:latin typeface="Helvetica Neue"/>
        <a:ea typeface="Helvetica Neue"/>
        <a:cs typeface="Helvetica Neue"/>
      </a:minorFont>
    </a:fontScheme>
    <a:fmtScheme name="33_Dynamic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