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271" r:id="rId5"/>
    <p:sldId id="257" r:id="rId6"/>
    <p:sldId id="259" r:id="rId7"/>
    <p:sldId id="312" r:id="rId8"/>
    <p:sldId id="260" r:id="rId9"/>
    <p:sldId id="306" r:id="rId10"/>
    <p:sldId id="290" r:id="rId11"/>
    <p:sldId id="291" r:id="rId12"/>
    <p:sldId id="276" r:id="rId13"/>
    <p:sldId id="293" r:id="rId14"/>
    <p:sldId id="292" r:id="rId15"/>
    <p:sldId id="297" r:id="rId16"/>
    <p:sldId id="298" r:id="rId17"/>
    <p:sldId id="299" r:id="rId18"/>
    <p:sldId id="300" r:id="rId19"/>
    <p:sldId id="301" r:id="rId20"/>
    <p:sldId id="302" r:id="rId21"/>
    <p:sldId id="303" r:id="rId22"/>
    <p:sldId id="304" r:id="rId23"/>
    <p:sldId id="305" r:id="rId24"/>
    <p:sldId id="289" r:id="rId25"/>
    <p:sldId id="307" r:id="rId26"/>
    <p:sldId id="263" r:id="rId27"/>
    <p:sldId id="269" r:id="rId28"/>
    <p:sldId id="311" r:id="rId29"/>
    <p:sldId id="262" r:id="rId30"/>
    <p:sldId id="309" r:id="rId31"/>
    <p:sldId id="310" r:id="rId32"/>
    <p:sldId id="261" r:id="rId33"/>
    <p:sldId id="313" r:id="rId34"/>
    <p:sldId id="295" r:id="rId35"/>
    <p:sldId id="270" r:id="rId36"/>
    <p:sldId id="2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165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97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987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025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669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251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752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87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528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645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192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068642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toolbox.naccho.org/pages/tool-view.html?id=2456&amp;userToken=6e44952f-cf03-4191-8561-305bfe447773&amp;Site=NACCHO"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s://ocrportal.hhs.gov/ocr/breach/breach_report.jsf;jsessionid=DAC2B7F0B81D2A48176A8BB360280754"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toolbox.naccho.org/pages/tool-view.html?id=5796&amp;userToken=71c18bfd-a65b-4a3d-802d-1453f19eb451&amp;Site=NACCH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it.ly/localhealthit"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hitcon.or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amcpherson@naccho.or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virtualcommunities.naccho.org/communitiesofpracticecop/viewdocument/meeting-notes-april-25-2019?CommunityKey=7aaa02d9-a9a9-4c21-b960-f8aeb2b46677&amp;tab=librarydocuments"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varonis.com/blog/likelihood-of-a-cyber-attac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1A33D9-3DF5-4BB4-9B5B-5042EC801AF5}"/>
              </a:ext>
            </a:extLst>
          </p:cNvPr>
          <p:cNvSpPr txBox="1"/>
          <p:nvPr/>
        </p:nvSpPr>
        <p:spPr>
          <a:xfrm>
            <a:off x="579120" y="61874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425409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screenshot of a cell phone&#10;&#10;Description generated with high confidence">
            <a:extLst>
              <a:ext uri="{FF2B5EF4-FFF2-40B4-BE49-F238E27FC236}">
                <a16:creationId xmlns:a16="http://schemas.microsoft.com/office/drawing/2014/main" id="{D487EFDD-9718-456B-9F5C-4ACEAAADEDF2}"/>
              </a:ext>
            </a:extLst>
          </p:cNvPr>
          <p:cNvPicPr>
            <a:picLocks noGrp="1" noChangeAspect="1"/>
          </p:cNvPicPr>
          <p:nvPr>
            <p:ph idx="1"/>
          </p:nvPr>
        </p:nvPicPr>
        <p:blipFill rotWithShape="1">
          <a:blip r:embed="rId2"/>
          <a:srcRect l="44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Cybersecurity</a:t>
            </a:r>
            <a:endParaRPr lang="en-US" sz="3600">
              <a:solidFill>
                <a:schemeClr val="tx1">
                  <a:lumMod val="85000"/>
                  <a:lumOff val="15000"/>
                </a:schemeClr>
              </a:solidFill>
            </a:endParaRP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47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close up of text on a black background&#10;&#10;Description generated with high confidence">
            <a:extLst>
              <a:ext uri="{FF2B5EF4-FFF2-40B4-BE49-F238E27FC236}">
                <a16:creationId xmlns:a16="http://schemas.microsoft.com/office/drawing/2014/main" id="{8B41D810-F016-4A5F-B442-71B6596DDC06}"/>
              </a:ext>
            </a:extLst>
          </p:cNvPr>
          <p:cNvPicPr>
            <a:picLocks noGrp="1" noChangeAspect="1"/>
          </p:cNvPicPr>
          <p:nvPr>
            <p:ph idx="4294967295"/>
          </p:nvPr>
        </p:nvPicPr>
        <p:blipFill rotWithShape="1">
          <a:blip r:embed="rId2"/>
          <a:srcRect r="1334"/>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955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screenshot of a cell phone&#10;&#10;Description generated with high confidence">
            <a:extLst>
              <a:ext uri="{FF2B5EF4-FFF2-40B4-BE49-F238E27FC236}">
                <a16:creationId xmlns:a16="http://schemas.microsoft.com/office/drawing/2014/main" id="{AA8216E0-B734-4308-A4F8-C3B2B926E0E6}"/>
              </a:ext>
            </a:extLst>
          </p:cNvPr>
          <p:cNvPicPr>
            <a:picLocks noChangeAspect="1"/>
          </p:cNvPicPr>
          <p:nvPr/>
        </p:nvPicPr>
        <p:blipFill>
          <a:blip r:embed="rId2"/>
          <a:stretch>
            <a:fillRect/>
          </a:stretch>
        </p:blipFill>
        <p:spPr>
          <a:xfrm>
            <a:off x="0" y="-1003"/>
            <a:ext cx="12239625" cy="6821905"/>
          </a:xfrm>
          <a:prstGeom prst="rect">
            <a:avLst/>
          </a:prstGeom>
        </p:spPr>
      </p:pic>
    </p:spTree>
    <p:extLst>
      <p:ext uri="{BB962C8B-B14F-4D97-AF65-F5344CB8AC3E}">
        <p14:creationId xmlns:p14="http://schemas.microsoft.com/office/powerpoint/2010/main" val="212037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DA0E7217-EE2B-4E3B-9681-1FA71244805B}"/>
              </a:ext>
            </a:extLst>
          </p:cNvPr>
          <p:cNvPicPr>
            <a:picLocks noChangeAspect="1"/>
          </p:cNvPicPr>
          <p:nvPr/>
        </p:nvPicPr>
        <p:blipFill>
          <a:blip r:embed="rId2"/>
          <a:stretch>
            <a:fillRect/>
          </a:stretch>
        </p:blipFill>
        <p:spPr>
          <a:xfrm>
            <a:off x="-30480" y="-577"/>
            <a:ext cx="12263120" cy="6859154"/>
          </a:xfrm>
          <a:prstGeom prst="rect">
            <a:avLst/>
          </a:prstGeom>
        </p:spPr>
      </p:pic>
    </p:spTree>
    <p:extLst>
      <p:ext uri="{BB962C8B-B14F-4D97-AF65-F5344CB8AC3E}">
        <p14:creationId xmlns:p14="http://schemas.microsoft.com/office/powerpoint/2010/main" val="1764498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screenshot of a cell phone&#10;&#10;Description generated with high confidence">
            <a:extLst>
              <a:ext uri="{FF2B5EF4-FFF2-40B4-BE49-F238E27FC236}">
                <a16:creationId xmlns:a16="http://schemas.microsoft.com/office/drawing/2014/main" id="{ECB525DC-4C2C-4218-8D26-74150957B49C}"/>
              </a:ext>
            </a:extLst>
          </p:cNvPr>
          <p:cNvPicPr>
            <a:picLocks noChangeAspect="1"/>
          </p:cNvPicPr>
          <p:nvPr/>
        </p:nvPicPr>
        <p:blipFill>
          <a:blip r:embed="rId2"/>
          <a:stretch>
            <a:fillRect/>
          </a:stretch>
        </p:blipFill>
        <p:spPr>
          <a:xfrm>
            <a:off x="-40640" y="1840"/>
            <a:ext cx="12232640" cy="6854320"/>
          </a:xfrm>
          <a:prstGeom prst="rect">
            <a:avLst/>
          </a:prstGeom>
        </p:spPr>
      </p:pic>
    </p:spTree>
    <p:extLst>
      <p:ext uri="{BB962C8B-B14F-4D97-AF65-F5344CB8AC3E}">
        <p14:creationId xmlns:p14="http://schemas.microsoft.com/office/powerpoint/2010/main" val="179487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text&#10;&#10;Description generated with high confidence">
            <a:extLst>
              <a:ext uri="{FF2B5EF4-FFF2-40B4-BE49-F238E27FC236}">
                <a16:creationId xmlns:a16="http://schemas.microsoft.com/office/drawing/2014/main" id="{A2251800-49EF-4800-A6F7-C294344730E8}"/>
              </a:ext>
            </a:extLst>
          </p:cNvPr>
          <p:cNvPicPr>
            <a:picLocks noChangeAspect="1"/>
          </p:cNvPicPr>
          <p:nvPr/>
        </p:nvPicPr>
        <p:blipFill>
          <a:blip r:embed="rId2"/>
          <a:stretch>
            <a:fillRect/>
          </a:stretch>
        </p:blipFill>
        <p:spPr>
          <a:xfrm>
            <a:off x="0" y="126"/>
            <a:ext cx="12192000" cy="6857748"/>
          </a:xfrm>
          <a:prstGeom prst="rect">
            <a:avLst/>
          </a:prstGeom>
        </p:spPr>
      </p:pic>
    </p:spTree>
    <p:extLst>
      <p:ext uri="{BB962C8B-B14F-4D97-AF65-F5344CB8AC3E}">
        <p14:creationId xmlns:p14="http://schemas.microsoft.com/office/powerpoint/2010/main" val="1207543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E092212-DAF2-4E45-935E-E9628A34637F}"/>
              </a:ext>
            </a:extLst>
          </p:cNvPr>
          <p:cNvPicPr>
            <a:picLocks noChangeAspect="1"/>
          </p:cNvPicPr>
          <p:nvPr/>
        </p:nvPicPr>
        <p:blipFill>
          <a:blip r:embed="rId2"/>
          <a:stretch>
            <a:fillRect/>
          </a:stretch>
        </p:blipFill>
        <p:spPr>
          <a:xfrm>
            <a:off x="-76200" y="-2813"/>
            <a:ext cx="12696825" cy="6892202"/>
          </a:xfrm>
          <a:prstGeom prst="rect">
            <a:avLst/>
          </a:prstGeom>
        </p:spPr>
      </p:pic>
    </p:spTree>
    <p:extLst>
      <p:ext uri="{BB962C8B-B14F-4D97-AF65-F5344CB8AC3E}">
        <p14:creationId xmlns:p14="http://schemas.microsoft.com/office/powerpoint/2010/main" val="19792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 screen with text&#10;&#10;Description generated with high confidence">
            <a:extLst>
              <a:ext uri="{FF2B5EF4-FFF2-40B4-BE49-F238E27FC236}">
                <a16:creationId xmlns:a16="http://schemas.microsoft.com/office/drawing/2014/main" id="{DA55778C-9CD3-46F6-A8CC-9833261DAF3F}"/>
              </a:ext>
            </a:extLst>
          </p:cNvPr>
          <p:cNvPicPr>
            <a:picLocks noChangeAspect="1"/>
          </p:cNvPicPr>
          <p:nvPr/>
        </p:nvPicPr>
        <p:blipFill>
          <a:blip r:embed="rId2"/>
          <a:stretch>
            <a:fillRect/>
          </a:stretch>
        </p:blipFill>
        <p:spPr>
          <a:xfrm>
            <a:off x="0" y="-1226"/>
            <a:ext cx="12344400" cy="6911251"/>
          </a:xfrm>
          <a:prstGeom prst="rect">
            <a:avLst/>
          </a:prstGeom>
        </p:spPr>
      </p:pic>
    </p:spTree>
    <p:extLst>
      <p:ext uri="{BB962C8B-B14F-4D97-AF65-F5344CB8AC3E}">
        <p14:creationId xmlns:p14="http://schemas.microsoft.com/office/powerpoint/2010/main" val="7715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text on a black background&#10;&#10;Description generated with high confidence">
            <a:extLst>
              <a:ext uri="{FF2B5EF4-FFF2-40B4-BE49-F238E27FC236}">
                <a16:creationId xmlns:a16="http://schemas.microsoft.com/office/drawing/2014/main" id="{FD8411F7-4554-45E2-A994-E283C2F94CEF}"/>
              </a:ext>
            </a:extLst>
          </p:cNvPr>
          <p:cNvPicPr>
            <a:picLocks noChangeAspect="1"/>
          </p:cNvPicPr>
          <p:nvPr/>
        </p:nvPicPr>
        <p:blipFill>
          <a:blip r:embed="rId2"/>
          <a:stretch>
            <a:fillRect/>
          </a:stretch>
        </p:blipFill>
        <p:spPr>
          <a:xfrm>
            <a:off x="0" y="-5541"/>
            <a:ext cx="12252960" cy="6940202"/>
          </a:xfrm>
          <a:prstGeom prst="rect">
            <a:avLst/>
          </a:prstGeom>
        </p:spPr>
      </p:pic>
    </p:spTree>
    <p:extLst>
      <p:ext uri="{BB962C8B-B14F-4D97-AF65-F5344CB8AC3E}">
        <p14:creationId xmlns:p14="http://schemas.microsoft.com/office/powerpoint/2010/main" val="156678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E1419A39-EBAA-4D0F-B92C-1564BBF29886}"/>
              </a:ext>
            </a:extLst>
          </p:cNvPr>
          <p:cNvPicPr>
            <a:picLocks noChangeAspect="1"/>
          </p:cNvPicPr>
          <p:nvPr/>
        </p:nvPicPr>
        <p:blipFill>
          <a:blip r:embed="rId2"/>
          <a:stretch>
            <a:fillRect/>
          </a:stretch>
        </p:blipFill>
        <p:spPr>
          <a:xfrm>
            <a:off x="0" y="-2803"/>
            <a:ext cx="12263120" cy="6863606"/>
          </a:xfrm>
          <a:prstGeom prst="rect">
            <a:avLst/>
          </a:prstGeom>
        </p:spPr>
      </p:pic>
    </p:spTree>
    <p:extLst>
      <p:ext uri="{BB962C8B-B14F-4D97-AF65-F5344CB8AC3E}">
        <p14:creationId xmlns:p14="http://schemas.microsoft.com/office/powerpoint/2010/main" val="54316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Local Health IT CoP</a:t>
            </a: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pPr marL="0" indent="0" algn="ctr">
              <a:buNone/>
            </a:pPr>
            <a:r>
              <a:rPr lang="en-US" b="1">
                <a:cs typeface="Calibri" panose="020F0502020204030204"/>
              </a:rPr>
              <a:t>Agenda</a:t>
            </a:r>
          </a:p>
          <a:p>
            <a:pPr marL="0" indent="0" algn="ctr">
              <a:buNone/>
            </a:pPr>
            <a:r>
              <a:rPr lang="en-US">
                <a:cs typeface="Calibri" panose="020F0502020204030204"/>
              </a:rPr>
              <a:t>May 23, 2019</a:t>
            </a:r>
          </a:p>
          <a:p>
            <a:pPr marL="0" indent="0">
              <a:buNone/>
            </a:pPr>
            <a:endParaRPr lang="en-US"/>
          </a:p>
          <a:p>
            <a:r>
              <a:rPr lang="en-US"/>
              <a:t>Introductions</a:t>
            </a:r>
            <a:r>
              <a:rPr lang="en-US" dirty="0">
                <a:cs typeface="Calibri"/>
              </a:rPr>
              <a:t> </a:t>
            </a:r>
            <a:endParaRPr lang="en-US" dirty="0"/>
          </a:p>
          <a:p>
            <a:r>
              <a:rPr lang="en-US" u="sng"/>
              <a:t>Priority 1:</a:t>
            </a:r>
            <a:r>
              <a:rPr lang="en-US"/>
              <a:t> Lessons Learned from a Breach </a:t>
            </a:r>
            <a:endParaRPr lang="en-US">
              <a:cs typeface="Calibri"/>
            </a:endParaRPr>
          </a:p>
          <a:p>
            <a:r>
              <a:rPr lang="en-US" u="sng"/>
              <a:t>Priority 2:</a:t>
            </a:r>
            <a:r>
              <a:rPr lang="en-US"/>
              <a:t> Favorite Vendors / Platforms</a:t>
            </a:r>
            <a:endParaRPr lang="en-US">
              <a:cs typeface="Calibri"/>
            </a:endParaRPr>
          </a:p>
          <a:p>
            <a:r>
              <a:rPr lang="en-US" u="sng"/>
              <a:t>Priority 3: </a:t>
            </a:r>
            <a:r>
              <a:rPr lang="en-US"/>
              <a:t>NACCHO Annual / LHIT Virtual Conference </a:t>
            </a:r>
            <a:endParaRPr lang="en-US">
              <a:cs typeface="Calibri"/>
            </a:endParaRPr>
          </a:p>
          <a:p>
            <a:r>
              <a:rPr lang="en-US"/>
              <a:t>Other opportunities </a:t>
            </a:r>
            <a:endParaRPr lang="en-US">
              <a:cs typeface="Calibri"/>
            </a:endParaRPr>
          </a:p>
          <a:p>
            <a:pPr marL="0" indent="0">
              <a:buNone/>
            </a:pPr>
            <a:endParaRPr lang="en-US">
              <a:cs typeface="Calibri"/>
            </a:endParaRPr>
          </a:p>
          <a:p>
            <a:endParaRPr lang="en-US">
              <a:cs typeface="Calibri"/>
            </a:endParaRPr>
          </a:p>
        </p:txBody>
      </p:sp>
    </p:spTree>
    <p:extLst>
      <p:ext uri="{BB962C8B-B14F-4D97-AF65-F5344CB8AC3E}">
        <p14:creationId xmlns:p14="http://schemas.microsoft.com/office/powerpoint/2010/main" val="226122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nature, text&#10;&#10;Description generated with very high confidence">
            <a:extLst>
              <a:ext uri="{FF2B5EF4-FFF2-40B4-BE49-F238E27FC236}">
                <a16:creationId xmlns:a16="http://schemas.microsoft.com/office/drawing/2014/main" id="{E198AAA2-FE49-4A7B-8424-7094094B4048}"/>
              </a:ext>
            </a:extLst>
          </p:cNvPr>
          <p:cNvPicPr>
            <a:picLocks noChangeAspect="1"/>
          </p:cNvPicPr>
          <p:nvPr/>
        </p:nvPicPr>
        <p:blipFill>
          <a:blip r:embed="rId2"/>
          <a:stretch>
            <a:fillRect/>
          </a:stretch>
        </p:blipFill>
        <p:spPr>
          <a:xfrm>
            <a:off x="0" y="4236"/>
            <a:ext cx="12273280" cy="6940968"/>
          </a:xfrm>
          <a:prstGeom prst="rect">
            <a:avLst/>
          </a:prstGeom>
        </p:spPr>
      </p:pic>
    </p:spTree>
    <p:extLst>
      <p:ext uri="{BB962C8B-B14F-4D97-AF65-F5344CB8AC3E}">
        <p14:creationId xmlns:p14="http://schemas.microsoft.com/office/powerpoint/2010/main" val="44167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Tools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5049981" y="1978025"/>
            <a:ext cx="645621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b="1">
                <a:cs typeface="Calibri" panose="020F0502020204030204"/>
              </a:rPr>
              <a:t>Highlight</a:t>
            </a:r>
            <a:r>
              <a:rPr lang="en-US">
                <a:cs typeface="Calibri" panose="020F0502020204030204"/>
              </a:rPr>
              <a:t>: </a:t>
            </a:r>
            <a:r>
              <a:rPr lang="en-US">
                <a:cs typeface="Calibri" panose="020F0502020204030204"/>
                <a:hlinkClick r:id="rId3"/>
              </a:rPr>
              <a:t>Health Information Exchange Toolkit for Local Health Departments</a:t>
            </a:r>
          </a:p>
          <a:p>
            <a:r>
              <a:rPr lang="en-US">
                <a:cs typeface="Calibri" panose="020F0502020204030204"/>
              </a:rPr>
              <a:t>Have you used this tool before? Is this helpful for you?</a:t>
            </a:r>
            <a:endParaRPr lang="en-US"/>
          </a:p>
          <a:p>
            <a:r>
              <a:rPr lang="en-US">
                <a:cs typeface="Calibri" panose="020F0502020204030204"/>
              </a:rPr>
              <a:t>Are there better tools to share for HIPAA compliance?</a:t>
            </a:r>
          </a:p>
          <a:p>
            <a:r>
              <a:rPr lang="en-US">
                <a:cs typeface="Calibri" panose="020F0502020204030204"/>
              </a:rPr>
              <a:t>Leave a review to help other LHD staff.</a:t>
            </a:r>
          </a:p>
        </p:txBody>
      </p:sp>
      <p:pic>
        <p:nvPicPr>
          <p:cNvPr id="9" name="Picture 9">
            <a:extLst>
              <a:ext uri="{FF2B5EF4-FFF2-40B4-BE49-F238E27FC236}">
                <a16:creationId xmlns:a16="http://schemas.microsoft.com/office/drawing/2014/main" id="{AAA2D0CF-FA49-4AD7-ADE8-3931398E1BBC}"/>
              </a:ext>
            </a:extLst>
          </p:cNvPr>
          <p:cNvPicPr>
            <a:picLocks noChangeAspect="1"/>
          </p:cNvPicPr>
          <p:nvPr/>
        </p:nvPicPr>
        <p:blipFill>
          <a:blip r:embed="rId4"/>
          <a:stretch>
            <a:fillRect/>
          </a:stretch>
        </p:blipFill>
        <p:spPr>
          <a:xfrm>
            <a:off x="1343891" y="2528455"/>
            <a:ext cx="2743200" cy="2743200"/>
          </a:xfrm>
          <a:prstGeom prst="rect">
            <a:avLst/>
          </a:prstGeom>
        </p:spPr>
      </p:pic>
    </p:spTree>
    <p:extLst>
      <p:ext uri="{BB962C8B-B14F-4D97-AF65-F5344CB8AC3E}">
        <p14:creationId xmlns:p14="http://schemas.microsoft.com/office/powerpoint/2010/main" val="253710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Tools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5049981" y="1978025"/>
            <a:ext cx="645621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pPr marL="0" indent="0">
              <a:buNone/>
            </a:pPr>
            <a:endParaRPr lang="en-US">
              <a:cs typeface="Calibri" panose="020F0502020204030204"/>
            </a:endParaRPr>
          </a:p>
          <a:p>
            <a:r>
              <a:rPr lang="en-US" b="1">
                <a:cs typeface="Calibri" panose="020F0502020204030204"/>
              </a:rPr>
              <a:t>HHS Tool: </a:t>
            </a:r>
            <a:r>
              <a:rPr lang="en-US">
                <a:cs typeface="Calibri" panose="020F0502020204030204"/>
                <a:hlinkClick r:id="rId3"/>
              </a:rPr>
              <a:t>Wall of Shame</a:t>
            </a:r>
            <a:endParaRPr lang="en-US">
              <a:cs typeface="Calibri" panose="020F0502020204030204"/>
            </a:endParaRPr>
          </a:p>
          <a:p>
            <a:r>
              <a:rPr lang="en-US" b="1">
                <a:cs typeface="Calibri" panose="020F0502020204030204"/>
              </a:rPr>
              <a:t>Previous Highlight</a:t>
            </a:r>
            <a:r>
              <a:rPr lang="en-US">
                <a:cs typeface="Calibri" panose="020F0502020204030204"/>
              </a:rPr>
              <a:t>: </a:t>
            </a:r>
            <a:r>
              <a:rPr lang="en-US">
                <a:cs typeface="Calibri" panose="020F0502020204030204"/>
                <a:hlinkClick r:id="rId4"/>
              </a:rPr>
              <a:t>Cybersecurity Preparedness Considerations for Healthcare Professionals</a:t>
            </a:r>
            <a:endParaRPr lang="en-US">
              <a:cs typeface="Calibri"/>
            </a:endParaRPr>
          </a:p>
          <a:p>
            <a:endParaRPr lang="en-US">
              <a:cs typeface="Calibri"/>
            </a:endParaRPr>
          </a:p>
        </p:txBody>
      </p:sp>
      <p:pic>
        <p:nvPicPr>
          <p:cNvPr id="9" name="Picture 9">
            <a:extLst>
              <a:ext uri="{FF2B5EF4-FFF2-40B4-BE49-F238E27FC236}">
                <a16:creationId xmlns:a16="http://schemas.microsoft.com/office/drawing/2014/main" id="{AAA2D0CF-FA49-4AD7-ADE8-3931398E1BBC}"/>
              </a:ext>
            </a:extLst>
          </p:cNvPr>
          <p:cNvPicPr>
            <a:picLocks noChangeAspect="1"/>
          </p:cNvPicPr>
          <p:nvPr/>
        </p:nvPicPr>
        <p:blipFill>
          <a:blip r:embed="rId5"/>
          <a:stretch>
            <a:fillRect/>
          </a:stretch>
        </p:blipFill>
        <p:spPr>
          <a:xfrm>
            <a:off x="1343891" y="2528455"/>
            <a:ext cx="2743200" cy="2743200"/>
          </a:xfrm>
          <a:prstGeom prst="rect">
            <a:avLst/>
          </a:prstGeom>
        </p:spPr>
      </p:pic>
    </p:spTree>
    <p:extLst>
      <p:ext uri="{BB962C8B-B14F-4D97-AF65-F5344CB8AC3E}">
        <p14:creationId xmlns:p14="http://schemas.microsoft.com/office/powerpoint/2010/main" val="2324377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Tools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5049981" y="1978025"/>
            <a:ext cx="645621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a:cs typeface="Calibri" panose="020F0502020204030204"/>
              </a:rPr>
              <a:t>Are there tools that would be helpful to create or share?</a:t>
            </a:r>
          </a:p>
          <a:p>
            <a:r>
              <a:rPr lang="en-US">
                <a:cs typeface="Calibri" panose="020F0502020204030204"/>
              </a:rPr>
              <a:t>Are there existing tools that would be helpful to share with the group now?</a:t>
            </a:r>
          </a:p>
          <a:p>
            <a:endParaRPr lang="en-US">
              <a:cs typeface="Calibri" panose="020F0502020204030204"/>
            </a:endParaRPr>
          </a:p>
        </p:txBody>
      </p:sp>
      <p:pic>
        <p:nvPicPr>
          <p:cNvPr id="9" name="Picture 9">
            <a:extLst>
              <a:ext uri="{FF2B5EF4-FFF2-40B4-BE49-F238E27FC236}">
                <a16:creationId xmlns:a16="http://schemas.microsoft.com/office/drawing/2014/main" id="{AAA2D0CF-FA49-4AD7-ADE8-3931398E1BBC}"/>
              </a:ext>
            </a:extLst>
          </p:cNvPr>
          <p:cNvPicPr>
            <a:picLocks noChangeAspect="1"/>
          </p:cNvPicPr>
          <p:nvPr/>
        </p:nvPicPr>
        <p:blipFill>
          <a:blip r:embed="rId3"/>
          <a:stretch>
            <a:fillRect/>
          </a:stretch>
        </p:blipFill>
        <p:spPr>
          <a:xfrm>
            <a:off x="1343891" y="2528455"/>
            <a:ext cx="2743200" cy="2743200"/>
          </a:xfrm>
          <a:prstGeom prst="rect">
            <a:avLst/>
          </a:prstGeom>
        </p:spPr>
      </p:pic>
    </p:spTree>
    <p:extLst>
      <p:ext uri="{BB962C8B-B14F-4D97-AF65-F5344CB8AC3E}">
        <p14:creationId xmlns:p14="http://schemas.microsoft.com/office/powerpoint/2010/main" val="1899957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Virtual Communities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5882038" y="2036579"/>
            <a:ext cx="6456219" cy="36724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a:cs typeface="Calibri" panose="020F0502020204030204"/>
              </a:rPr>
              <a:t>We have an online community space at </a:t>
            </a:r>
            <a:r>
              <a:rPr lang="en-US">
                <a:cs typeface="Calibri"/>
                <a:hlinkClick r:id="rId3"/>
              </a:rPr>
              <a:t>http://bit.ly/localhealthit</a:t>
            </a:r>
            <a:endParaRPr lang="en-US"/>
          </a:p>
          <a:p>
            <a:r>
              <a:rPr lang="en-US">
                <a:cs typeface="Calibri"/>
              </a:rPr>
              <a:t>Place where you can ask questions and bring up your projects</a:t>
            </a:r>
            <a:endParaRPr lang="en-US"/>
          </a:p>
          <a:p>
            <a:r>
              <a:rPr lang="en-US">
                <a:cs typeface="Calibri"/>
              </a:rPr>
              <a:t>Share resources, tools, and events</a:t>
            </a:r>
          </a:p>
          <a:p>
            <a:endParaRPr lang="en-US">
              <a:cs typeface="Calibri"/>
            </a:endParaRPr>
          </a:p>
        </p:txBody>
      </p:sp>
      <p:pic>
        <p:nvPicPr>
          <p:cNvPr id="6" name="Picture 6">
            <a:extLst>
              <a:ext uri="{FF2B5EF4-FFF2-40B4-BE49-F238E27FC236}">
                <a16:creationId xmlns:a16="http://schemas.microsoft.com/office/drawing/2014/main" id="{020A6B5F-DC98-441F-8711-7E059EF08354}"/>
              </a:ext>
            </a:extLst>
          </p:cNvPr>
          <p:cNvPicPr>
            <a:picLocks noChangeAspect="1"/>
          </p:cNvPicPr>
          <p:nvPr/>
        </p:nvPicPr>
        <p:blipFill>
          <a:blip r:embed="rId4"/>
          <a:stretch>
            <a:fillRect/>
          </a:stretch>
        </p:blipFill>
        <p:spPr>
          <a:xfrm>
            <a:off x="428625" y="2424778"/>
            <a:ext cx="5019675" cy="3484820"/>
          </a:xfrm>
          <a:prstGeom prst="rect">
            <a:avLst/>
          </a:prstGeom>
        </p:spPr>
      </p:pic>
    </p:spTree>
    <p:extLst>
      <p:ext uri="{BB962C8B-B14F-4D97-AF65-F5344CB8AC3E}">
        <p14:creationId xmlns:p14="http://schemas.microsoft.com/office/powerpoint/2010/main" val="75294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Virtual Communities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pic>
        <p:nvPicPr>
          <p:cNvPr id="6" name="Picture 6" descr="A screenshot of a social media post&#10;&#10;Description generated with very high confidence">
            <a:extLst>
              <a:ext uri="{FF2B5EF4-FFF2-40B4-BE49-F238E27FC236}">
                <a16:creationId xmlns:a16="http://schemas.microsoft.com/office/drawing/2014/main" id="{C7162609-5567-4A74-BE19-94666E055A16}"/>
              </a:ext>
            </a:extLst>
          </p:cNvPr>
          <p:cNvPicPr>
            <a:picLocks noChangeAspect="1"/>
          </p:cNvPicPr>
          <p:nvPr/>
        </p:nvPicPr>
        <p:blipFill>
          <a:blip r:embed="rId3"/>
          <a:stretch>
            <a:fillRect/>
          </a:stretch>
        </p:blipFill>
        <p:spPr>
          <a:xfrm>
            <a:off x="2407920" y="2621903"/>
            <a:ext cx="7112000" cy="3554754"/>
          </a:xfrm>
          <a:prstGeom prst="rect">
            <a:avLst/>
          </a:prstGeom>
        </p:spPr>
      </p:pic>
      <p:sp>
        <p:nvSpPr>
          <p:cNvPr id="8" name="TextBox 7">
            <a:extLst>
              <a:ext uri="{FF2B5EF4-FFF2-40B4-BE49-F238E27FC236}">
                <a16:creationId xmlns:a16="http://schemas.microsoft.com/office/drawing/2014/main" id="{8E9DB744-E512-4B2A-89E2-907913323C5F}"/>
              </a:ext>
            </a:extLst>
          </p:cNvPr>
          <p:cNvSpPr txBox="1"/>
          <p:nvPr/>
        </p:nvSpPr>
        <p:spPr>
          <a:xfrm>
            <a:off x="1183005" y="2011680"/>
            <a:ext cx="97389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Last week, there was a discussions on experience with vendors, which inspired the </a:t>
            </a:r>
            <a:r>
              <a:rPr lang="en-US" dirty="0"/>
              <a:t>next conversation.</a:t>
            </a:r>
          </a:p>
        </p:txBody>
      </p:sp>
    </p:spTree>
    <p:extLst>
      <p:ext uri="{BB962C8B-B14F-4D97-AF65-F5344CB8AC3E}">
        <p14:creationId xmlns:p14="http://schemas.microsoft.com/office/powerpoint/2010/main" val="339590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LHIT Virtual Conference</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5884985" y="2280871"/>
            <a:ext cx="684237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cs typeface="Calibri" panose="020F0502020204030204"/>
              </a:rPr>
              <a:t>Topics/Speakers – IT Staff</a:t>
            </a:r>
            <a:endParaRPr lang="en-US" b="1"/>
          </a:p>
          <a:p>
            <a:r>
              <a:rPr lang="en-US">
                <a:cs typeface="Calibri"/>
              </a:rPr>
              <a:t>Registration opening first week June</a:t>
            </a:r>
            <a:endParaRPr lang="en-US"/>
          </a:p>
          <a:p>
            <a:r>
              <a:rPr lang="en-US">
                <a:cs typeface="Calibri"/>
              </a:rPr>
              <a:t>Topics: Hyperconvergence, cybersecurity, interoperability</a:t>
            </a:r>
          </a:p>
          <a:p>
            <a:r>
              <a:rPr lang="en-US">
                <a:cs typeface="Calibri"/>
              </a:rPr>
              <a:t>Upcoming Webinars</a:t>
            </a:r>
          </a:p>
          <a:p>
            <a:pPr lvl="1" indent="0"/>
            <a:r>
              <a:rPr lang="en-US">
                <a:cs typeface="Calibri"/>
              </a:rPr>
              <a:t>Informatics</a:t>
            </a:r>
          </a:p>
          <a:p>
            <a:pPr lvl="1" indent="0"/>
            <a:r>
              <a:rPr lang="en-US">
                <a:cs typeface="Calibri"/>
              </a:rPr>
              <a:t>Lessons on cybersecurity</a:t>
            </a:r>
            <a:br>
              <a:rPr lang="en-US">
                <a:cs typeface="Calibri"/>
              </a:rPr>
            </a:br>
            <a:br>
              <a:rPr lang="en-US">
                <a:cs typeface="Calibri"/>
              </a:rPr>
            </a:br>
            <a:r>
              <a:rPr lang="en-US">
                <a:cs typeface="Calibri"/>
                <a:hlinkClick r:id="rId3"/>
              </a:rPr>
              <a:t>www.lhitcon.org</a:t>
            </a:r>
            <a:r>
              <a:rPr lang="en-US">
                <a:cs typeface="Calibri"/>
              </a:rPr>
              <a:t> </a:t>
            </a:r>
          </a:p>
          <a:p>
            <a:endParaRPr lang="en-US">
              <a:cs typeface="Calibri"/>
            </a:endParaRPr>
          </a:p>
        </p:txBody>
      </p:sp>
      <p:pic>
        <p:nvPicPr>
          <p:cNvPr id="4" name="Picture 5" descr="A picture containing sky, green&#10;&#10;Description generated with high confidence">
            <a:extLst>
              <a:ext uri="{FF2B5EF4-FFF2-40B4-BE49-F238E27FC236}">
                <a16:creationId xmlns:a16="http://schemas.microsoft.com/office/drawing/2014/main" id="{97F23E34-3953-461B-BCF4-78E9078F50FD}"/>
              </a:ext>
            </a:extLst>
          </p:cNvPr>
          <p:cNvPicPr>
            <a:picLocks noChangeAspect="1"/>
          </p:cNvPicPr>
          <p:nvPr/>
        </p:nvPicPr>
        <p:blipFill>
          <a:blip r:embed="rId4"/>
          <a:stretch>
            <a:fillRect/>
          </a:stretch>
        </p:blipFill>
        <p:spPr>
          <a:xfrm>
            <a:off x="797169" y="2404346"/>
            <a:ext cx="4794738" cy="3045767"/>
          </a:xfrm>
          <a:prstGeom prst="rect">
            <a:avLst/>
          </a:prstGeom>
        </p:spPr>
      </p:pic>
    </p:spTree>
    <p:extLst>
      <p:ext uri="{BB962C8B-B14F-4D97-AF65-F5344CB8AC3E}">
        <p14:creationId xmlns:p14="http://schemas.microsoft.com/office/powerpoint/2010/main" val="2288451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cs typeface="Calibri Light"/>
              </a:rPr>
              <a:t>Your Vendors / Projects</a:t>
            </a: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2177961" y="2846641"/>
            <a:ext cx="7833680" cy="41609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cs typeface="Calibri" panose="020F0502020204030204"/>
              </a:rPr>
              <a:t>We're Looking for LHIT Sponsors</a:t>
            </a:r>
            <a:endParaRPr lang="en-US"/>
          </a:p>
          <a:p>
            <a:pPr>
              <a:buFont typeface="Arial,Sans-Serif"/>
              <a:buChar char="•"/>
            </a:pPr>
            <a:r>
              <a:rPr lang="en-US">
                <a:cs typeface="Calibri" panose="020F0502020204030204"/>
              </a:rPr>
              <a:t>What are some projects you'd like to highlight?</a:t>
            </a:r>
          </a:p>
          <a:p>
            <a:pPr>
              <a:buFont typeface="Arial,Sans-Serif"/>
              <a:buChar char="•"/>
            </a:pPr>
            <a:r>
              <a:rPr lang="en-US">
                <a:cs typeface="Calibri" panose="020F0502020204030204"/>
              </a:rPr>
              <a:t>Who would you recommend as a sponsor for LHIT?</a:t>
            </a:r>
          </a:p>
          <a:p>
            <a:pPr>
              <a:buFont typeface="Arial,Sans-Serif"/>
              <a:buChar char="•"/>
            </a:pPr>
            <a:r>
              <a:rPr lang="en-US">
                <a:cs typeface="Calibri" panose="020F0502020204030204"/>
              </a:rPr>
              <a:t>Are you in the market for platforms? If so, which ones?</a:t>
            </a:r>
          </a:p>
        </p:txBody>
      </p:sp>
      <p:sp>
        <p:nvSpPr>
          <p:cNvPr id="8" name="TextBox 7">
            <a:extLst>
              <a:ext uri="{FF2B5EF4-FFF2-40B4-BE49-F238E27FC236}">
                <a16:creationId xmlns:a16="http://schemas.microsoft.com/office/drawing/2014/main" id="{5A50BE4C-8290-455C-9376-B5F72DCB8DFF}"/>
              </a:ext>
            </a:extLst>
          </p:cNvPr>
          <p:cNvSpPr txBox="1"/>
          <p:nvPr/>
        </p:nvSpPr>
        <p:spPr>
          <a:xfrm>
            <a:off x="1437053" y="4688254"/>
            <a:ext cx="1893277" cy="473807"/>
          </a:xfrm>
          <a:prstGeom prst="rect">
            <a:avLst/>
          </a:prstGeom>
        </p:spPr>
        <p:txBody>
          <a:bodyPr anchor="t">
            <a:normAutofit/>
          </a:bodyPr>
          <a:lstStyle/>
          <a:p>
            <a:endParaRPr lang="en-US">
              <a:cs typeface="Calibri"/>
            </a:endParaRPr>
          </a:p>
        </p:txBody>
      </p:sp>
    </p:spTree>
    <p:extLst>
      <p:ext uri="{BB962C8B-B14F-4D97-AF65-F5344CB8AC3E}">
        <p14:creationId xmlns:p14="http://schemas.microsoft.com/office/powerpoint/2010/main" val="3755418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cs typeface="Calibri Light"/>
              </a:rPr>
              <a:t>Speaker Question</a:t>
            </a:r>
            <a:endParaRPr lang="en-US">
              <a:solidFill>
                <a:schemeClr val="bg1"/>
              </a:solidFill>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996861" y="2370391"/>
            <a:ext cx="10938830" cy="41609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i="1">
                <a:ea typeface="+mn-lt"/>
                <a:cs typeface="+mn-lt"/>
              </a:rPr>
              <a:t>The Americans with Disabilities Act (ADA) requires State and local government agencies to provide accommodations for citizens with disabilities.  </a:t>
            </a:r>
            <a:r>
              <a:rPr lang="en-US" b="1" i="1">
                <a:ea typeface="+mn-lt"/>
                <a:cs typeface="+mn-lt"/>
              </a:rPr>
              <a:t>ADA also applies to websites and mobile apps. </a:t>
            </a:r>
            <a:endParaRPr lang="en-US">
              <a:ea typeface="+mn-lt"/>
              <a:cs typeface="+mn-lt"/>
            </a:endParaRPr>
          </a:p>
          <a:p>
            <a:pPr>
              <a:buNone/>
            </a:pPr>
            <a:r>
              <a:rPr lang="en-US" i="1">
                <a:ea typeface="+mn-lt"/>
                <a:cs typeface="+mn-lt"/>
              </a:rPr>
              <a:t>NACCHO members attending LHIT will have the opportunity to attend an information session with a digital accessibility expert to discuss the regulation and solutions to ensure your digital properties are accessible.  </a:t>
            </a:r>
            <a:endParaRPr lang="en-US">
              <a:ea typeface="+mn-lt"/>
              <a:cs typeface="+mn-lt"/>
            </a:endParaRPr>
          </a:p>
          <a:p>
            <a:pPr>
              <a:buNone/>
            </a:pPr>
            <a:r>
              <a:rPr lang="en-US" i="1">
                <a:ea typeface="+mn-lt"/>
                <a:cs typeface="+mn-lt"/>
              </a:rPr>
              <a:t>What kind of content are you interested in covering during the session?  What questions do you have about what the law demands and solutions to remedy?  How can your country website/app become compliant with ADA?  </a:t>
            </a:r>
            <a:endParaRPr lang="en-US">
              <a:cs typeface="Calibri"/>
            </a:endParaRPr>
          </a:p>
        </p:txBody>
      </p:sp>
      <p:sp>
        <p:nvSpPr>
          <p:cNvPr id="8" name="TextBox 7">
            <a:extLst>
              <a:ext uri="{FF2B5EF4-FFF2-40B4-BE49-F238E27FC236}">
                <a16:creationId xmlns:a16="http://schemas.microsoft.com/office/drawing/2014/main" id="{5A50BE4C-8290-455C-9376-B5F72DCB8DFF}"/>
              </a:ext>
            </a:extLst>
          </p:cNvPr>
          <p:cNvSpPr txBox="1"/>
          <p:nvPr/>
        </p:nvSpPr>
        <p:spPr>
          <a:xfrm>
            <a:off x="1437053" y="4688254"/>
            <a:ext cx="1893277" cy="473807"/>
          </a:xfrm>
          <a:prstGeom prst="rect">
            <a:avLst/>
          </a:prstGeom>
        </p:spPr>
        <p:txBody>
          <a:bodyPr anchor="t">
            <a:normAutofit/>
          </a:bodyPr>
          <a:lstStyle/>
          <a:p>
            <a:endParaRPr lang="en-US">
              <a:cs typeface="Calibri"/>
            </a:endParaRPr>
          </a:p>
        </p:txBody>
      </p:sp>
    </p:spTree>
    <p:extLst>
      <p:ext uri="{BB962C8B-B14F-4D97-AF65-F5344CB8AC3E}">
        <p14:creationId xmlns:p14="http://schemas.microsoft.com/office/powerpoint/2010/main" val="1516062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Meet Up at NACCHO Annual</a:t>
            </a:r>
            <a:endParaRPr lang="en-US">
              <a:solidFill>
                <a:schemeClr val="bg1"/>
              </a:solidFill>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751722" y="6144000"/>
            <a:ext cx="4820139" cy="8539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cs typeface="Calibri"/>
              </a:rPr>
              <a:t>Spread the Word</a:t>
            </a:r>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endParaRPr lang="en-US">
              <a:cs typeface="Calibri"/>
            </a:endParaRPr>
          </a:p>
        </p:txBody>
      </p:sp>
      <p:pic>
        <p:nvPicPr>
          <p:cNvPr id="4" name="Picture 5" descr="A close up of a logo&#10;&#10;Description generated with very high confidence">
            <a:extLst>
              <a:ext uri="{FF2B5EF4-FFF2-40B4-BE49-F238E27FC236}">
                <a16:creationId xmlns:a16="http://schemas.microsoft.com/office/drawing/2014/main" id="{F59E2414-4A3B-4904-843F-036CFFCE59C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95931" y="3841589"/>
            <a:ext cx="2435796" cy="2087929"/>
          </a:xfrm>
          <a:prstGeom prst="rect">
            <a:avLst/>
          </a:prstGeom>
        </p:spPr>
      </p:pic>
      <p:sp>
        <p:nvSpPr>
          <p:cNvPr id="7" name="TextBox 6">
            <a:extLst>
              <a:ext uri="{FF2B5EF4-FFF2-40B4-BE49-F238E27FC236}">
                <a16:creationId xmlns:a16="http://schemas.microsoft.com/office/drawing/2014/main" id="{8ED34F33-7A3B-4A4D-83ED-27D4D2C97419}"/>
              </a:ext>
            </a:extLst>
          </p:cNvPr>
          <p:cNvSpPr txBox="1"/>
          <p:nvPr/>
        </p:nvSpPr>
        <p:spPr>
          <a:xfrm>
            <a:off x="1023056" y="4450351"/>
            <a:ext cx="2140185" cy="609129"/>
          </a:xfrm>
          <a:prstGeom prst="rect">
            <a:avLst/>
          </a:prstGeom>
        </p:spPr>
        <p:txBody>
          <a:bodyPr anchor="t">
            <a:normAutofit/>
          </a:bodyPr>
          <a:lstStyle/>
          <a:p>
            <a:endParaRPr lang="en-US">
              <a:cs typeface="Calibri"/>
            </a:endParaRPr>
          </a:p>
        </p:txBody>
      </p:sp>
      <p:sp>
        <p:nvSpPr>
          <p:cNvPr id="9" name="TextBox 8">
            <a:extLst>
              <a:ext uri="{FF2B5EF4-FFF2-40B4-BE49-F238E27FC236}">
                <a16:creationId xmlns:a16="http://schemas.microsoft.com/office/drawing/2014/main" id="{971DC5CB-9BD1-485D-8E3D-56B8EBB778A7}"/>
              </a:ext>
            </a:extLst>
          </p:cNvPr>
          <p:cNvSpPr txBox="1"/>
          <p:nvPr/>
        </p:nvSpPr>
        <p:spPr>
          <a:xfrm>
            <a:off x="609209" y="2136726"/>
            <a:ext cx="620512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Connecting on Weds, July 10 from 3-5pm</a:t>
            </a:r>
            <a:endParaRPr lang="en-US" sz="2400">
              <a:cs typeface="Calibri"/>
            </a:endParaRPr>
          </a:p>
          <a:p>
            <a:pPr marL="285750" indent="-285750">
              <a:buFont typeface="Arial"/>
              <a:buChar char="•"/>
            </a:pPr>
            <a:r>
              <a:rPr lang="en-US" sz="2400"/>
              <a:t>5-minute</a:t>
            </a:r>
            <a:r>
              <a:rPr lang="en-US" sz="2400">
                <a:cs typeface="Calibri"/>
              </a:rPr>
              <a:t> lightning round presentations</a:t>
            </a:r>
          </a:p>
          <a:p>
            <a:pPr marL="285750" indent="-285750">
              <a:buFont typeface="Arial"/>
              <a:buChar char="•"/>
            </a:pPr>
            <a:r>
              <a:rPr lang="en-US" sz="2400">
                <a:cs typeface="Calibri"/>
              </a:rPr>
              <a:t>Light refreshments</a:t>
            </a:r>
          </a:p>
          <a:p>
            <a:pPr marL="285750" indent="-285750">
              <a:buFont typeface="Arial"/>
              <a:buChar char="•"/>
            </a:pPr>
            <a:r>
              <a:rPr lang="en-US" sz="2400">
                <a:cs typeface="Calibri"/>
              </a:rPr>
              <a:t>Local Health IT goodies</a:t>
            </a:r>
          </a:p>
          <a:p>
            <a:pPr marL="742950" lvl="1" indent="-285750">
              <a:buFont typeface="Arial"/>
              <a:buChar char="•"/>
            </a:pPr>
            <a:endParaRPr lang="en-US" sz="2400">
              <a:cs typeface="Calibri"/>
            </a:endParaRPr>
          </a:p>
          <a:p>
            <a:pPr marL="742950" lvl="1" indent="-285750">
              <a:buFont typeface="Arial"/>
              <a:buChar char="•"/>
            </a:pPr>
            <a:endParaRPr lang="en-US" sz="2400">
              <a:cs typeface="Calibri"/>
            </a:endParaRPr>
          </a:p>
        </p:txBody>
      </p:sp>
      <p:pic>
        <p:nvPicPr>
          <p:cNvPr id="6" name="Picture 7" descr="A group of people looking at a phone&#10;&#10;Description generated with high confidence">
            <a:extLst>
              <a:ext uri="{FF2B5EF4-FFF2-40B4-BE49-F238E27FC236}">
                <a16:creationId xmlns:a16="http://schemas.microsoft.com/office/drawing/2014/main" id="{9507AF10-1A3B-426C-8F4E-CCAF092303CF}"/>
              </a:ext>
            </a:extLst>
          </p:cNvPr>
          <p:cNvPicPr>
            <a:picLocks noChangeAspect="1"/>
          </p:cNvPicPr>
          <p:nvPr/>
        </p:nvPicPr>
        <p:blipFill>
          <a:blip r:embed="rId5"/>
          <a:stretch>
            <a:fillRect/>
          </a:stretch>
        </p:blipFill>
        <p:spPr>
          <a:xfrm>
            <a:off x="6420766" y="2354369"/>
            <a:ext cx="4939002" cy="3300427"/>
          </a:xfrm>
          <a:prstGeom prst="rect">
            <a:avLst/>
          </a:prstGeom>
        </p:spPr>
      </p:pic>
    </p:spTree>
    <p:extLst>
      <p:ext uri="{BB962C8B-B14F-4D97-AF65-F5344CB8AC3E}">
        <p14:creationId xmlns:p14="http://schemas.microsoft.com/office/powerpoint/2010/main" val="10984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Introductions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6023338" y="2342176"/>
            <a:ext cx="5788005" cy="3797157"/>
          </a:xfrm>
        </p:spPr>
        <p:txBody>
          <a:bodyPr vert="horz" lIns="91440" tIns="45720" rIns="91440" bIns="45720" rtlCol="0" anchor="t">
            <a:normAutofit/>
          </a:bodyPr>
          <a:lstStyle/>
          <a:p>
            <a:r>
              <a:rPr lang="en-US">
                <a:cs typeface="Calibri" panose="020F0502020204030204"/>
              </a:rPr>
              <a:t>Name</a:t>
            </a:r>
          </a:p>
          <a:p>
            <a:r>
              <a:rPr lang="en-US">
                <a:cs typeface="Calibri" panose="020F0502020204030204"/>
              </a:rPr>
              <a:t>Local Health Department</a:t>
            </a:r>
          </a:p>
          <a:p>
            <a:r>
              <a:rPr lang="en-US">
                <a:cs typeface="Calibri" panose="020F0502020204030204"/>
              </a:rPr>
              <a:t>[First-timers] What would you like to learn from this group?</a:t>
            </a:r>
          </a:p>
        </p:txBody>
      </p:sp>
      <p:pic>
        <p:nvPicPr>
          <p:cNvPr id="4" name="Picture 5" descr="A couple of people that are standing in the rain&#10;&#10;Description generated with high confidence">
            <a:extLst>
              <a:ext uri="{FF2B5EF4-FFF2-40B4-BE49-F238E27FC236}">
                <a16:creationId xmlns:a16="http://schemas.microsoft.com/office/drawing/2014/main" id="{0AA26069-8B00-4174-AFF6-40012E38C94D}"/>
              </a:ext>
            </a:extLst>
          </p:cNvPr>
          <p:cNvPicPr>
            <a:picLocks noChangeAspect="1"/>
          </p:cNvPicPr>
          <p:nvPr/>
        </p:nvPicPr>
        <p:blipFill>
          <a:blip r:embed="rId3"/>
          <a:stretch>
            <a:fillRect/>
          </a:stretch>
        </p:blipFill>
        <p:spPr>
          <a:xfrm>
            <a:off x="1431010" y="1934059"/>
            <a:ext cx="3492284" cy="4358898"/>
          </a:xfrm>
          <a:prstGeom prst="rect">
            <a:avLst/>
          </a:prstGeom>
        </p:spPr>
      </p:pic>
    </p:spTree>
    <p:extLst>
      <p:ext uri="{BB962C8B-B14F-4D97-AF65-F5344CB8AC3E}">
        <p14:creationId xmlns:p14="http://schemas.microsoft.com/office/powerpoint/2010/main" val="1040280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Meet Up at NACCHO Annual</a:t>
            </a:r>
            <a:endParaRPr lang="en-US">
              <a:solidFill>
                <a:schemeClr val="bg1"/>
              </a:solidFill>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7" name="TextBox 6">
            <a:extLst>
              <a:ext uri="{FF2B5EF4-FFF2-40B4-BE49-F238E27FC236}">
                <a16:creationId xmlns:a16="http://schemas.microsoft.com/office/drawing/2014/main" id="{8ED34F33-7A3B-4A4D-83ED-27D4D2C97419}"/>
              </a:ext>
            </a:extLst>
          </p:cNvPr>
          <p:cNvSpPr txBox="1"/>
          <p:nvPr/>
        </p:nvSpPr>
        <p:spPr>
          <a:xfrm>
            <a:off x="1023056" y="4450351"/>
            <a:ext cx="2140185" cy="609129"/>
          </a:xfrm>
          <a:prstGeom prst="rect">
            <a:avLst/>
          </a:prstGeom>
        </p:spPr>
        <p:txBody>
          <a:bodyPr anchor="t">
            <a:normAutofit/>
          </a:bodyPr>
          <a:lstStyle/>
          <a:p>
            <a:endParaRPr lang="en-US">
              <a:cs typeface="Calibri"/>
            </a:endParaRPr>
          </a:p>
        </p:txBody>
      </p:sp>
      <p:sp>
        <p:nvSpPr>
          <p:cNvPr id="9" name="TextBox 8">
            <a:extLst>
              <a:ext uri="{FF2B5EF4-FFF2-40B4-BE49-F238E27FC236}">
                <a16:creationId xmlns:a16="http://schemas.microsoft.com/office/drawing/2014/main" id="{971DC5CB-9BD1-485D-8E3D-56B8EBB778A7}"/>
              </a:ext>
            </a:extLst>
          </p:cNvPr>
          <p:cNvSpPr txBox="1"/>
          <p:nvPr/>
        </p:nvSpPr>
        <p:spPr>
          <a:xfrm>
            <a:off x="609209" y="2136726"/>
            <a:ext cx="859348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400" b="1" dirty="0">
                <a:cs typeface="Calibri"/>
              </a:rPr>
              <a:t>Confirmed</a:t>
            </a:r>
            <a:r>
              <a:rPr lang="en-US" sz="2400" dirty="0">
                <a:cs typeface="Calibri"/>
              </a:rPr>
              <a:t>: </a:t>
            </a:r>
          </a:p>
          <a:p>
            <a:pPr lvl="1"/>
            <a:endParaRPr lang="en-US" sz="2400" dirty="0">
              <a:cs typeface="Calibri"/>
            </a:endParaRPr>
          </a:p>
          <a:p>
            <a:pPr marL="742950" lvl="1" indent="-285750">
              <a:buFont typeface="Arial"/>
              <a:buChar char="•"/>
            </a:pPr>
            <a:r>
              <a:rPr lang="en-US" sz="2400" dirty="0">
                <a:cs typeface="Calibri"/>
              </a:rPr>
              <a:t>National Academies of Science: Sharing Data</a:t>
            </a:r>
            <a:endParaRPr lang="en-US" dirty="0">
              <a:cs typeface="Calibri"/>
            </a:endParaRPr>
          </a:p>
          <a:p>
            <a:pPr marL="742950" lvl="1" indent="-285750">
              <a:buFont typeface="Arial"/>
              <a:buChar char="•"/>
            </a:pPr>
            <a:r>
              <a:rPr lang="en-US" sz="2400" dirty="0">
                <a:cs typeface="Calibri"/>
              </a:rPr>
              <a:t>Orange County: Q Flow</a:t>
            </a:r>
            <a:endParaRPr lang="en-US">
              <a:cs typeface="Calibri"/>
            </a:endParaRPr>
          </a:p>
          <a:p>
            <a:pPr marL="742950" lvl="1" indent="-285750">
              <a:buFont typeface="Arial"/>
              <a:buChar char="•"/>
            </a:pPr>
            <a:r>
              <a:rPr lang="en-US" sz="2400" dirty="0">
                <a:cs typeface="Calibri"/>
              </a:rPr>
              <a:t>Tri-County: 2018 Model Practice winner on Opioids</a:t>
            </a:r>
          </a:p>
          <a:p>
            <a:pPr marL="742950" lvl="1" indent="-285750">
              <a:buFont typeface="Arial"/>
              <a:buChar char="•"/>
            </a:pPr>
            <a:r>
              <a:rPr lang="en-US" sz="2400" dirty="0">
                <a:cs typeface="Calibri"/>
              </a:rPr>
              <a:t>Garrett County: Open Source Public Health Innovation</a:t>
            </a:r>
          </a:p>
          <a:p>
            <a:pPr marL="742950" lvl="1" indent="-285750">
              <a:buFont typeface="Arial"/>
              <a:buChar char="•"/>
            </a:pPr>
            <a:endParaRPr lang="en-US" sz="2400" dirty="0">
              <a:cs typeface="Calibri"/>
            </a:endParaRPr>
          </a:p>
          <a:p>
            <a:pPr lvl="1"/>
            <a:r>
              <a:rPr lang="en-US" sz="2400" b="1" dirty="0">
                <a:cs typeface="Calibri"/>
              </a:rPr>
              <a:t>Potential</a:t>
            </a:r>
            <a:r>
              <a:rPr lang="en-US" sz="2400" dirty="0">
                <a:cs typeface="Calibri"/>
              </a:rPr>
              <a:t>: </a:t>
            </a:r>
          </a:p>
          <a:p>
            <a:pPr lvl="1"/>
            <a:endParaRPr lang="en-US" sz="2400" dirty="0">
              <a:cs typeface="Calibri"/>
            </a:endParaRPr>
          </a:p>
          <a:p>
            <a:pPr marL="800100" lvl="1" indent="-342900">
              <a:buFont typeface="Arial"/>
              <a:buChar char="•"/>
            </a:pPr>
            <a:r>
              <a:rPr lang="en-US" sz="2400" dirty="0">
                <a:cs typeface="Calibri"/>
              </a:rPr>
              <a:t>Salt Lake County: Responsible Electronic Recycling</a:t>
            </a:r>
          </a:p>
          <a:p>
            <a:pPr marL="800100" lvl="1" indent="-342900">
              <a:buFont typeface="Arial"/>
              <a:buChar char="•"/>
            </a:pPr>
            <a:r>
              <a:rPr lang="en-US" sz="2400" dirty="0">
                <a:cs typeface="Calibri"/>
              </a:rPr>
              <a:t>Others? Speakers?</a:t>
            </a:r>
          </a:p>
          <a:p>
            <a:pPr marL="742950" lvl="1" indent="-285750">
              <a:buFont typeface="Arial"/>
              <a:buChar char="•"/>
            </a:pPr>
            <a:endParaRPr lang="en-US" sz="2400" dirty="0">
              <a:cs typeface="Calibri"/>
            </a:endParaRPr>
          </a:p>
          <a:p>
            <a:pPr marL="742950" lvl="1" indent="-285750">
              <a:buFont typeface="Arial"/>
              <a:buChar char="•"/>
            </a:pPr>
            <a:endParaRPr lang="en-US" sz="2400">
              <a:cs typeface="Calibri"/>
            </a:endParaRPr>
          </a:p>
        </p:txBody>
      </p:sp>
    </p:spTree>
    <p:extLst>
      <p:ext uri="{BB962C8B-B14F-4D97-AF65-F5344CB8AC3E}">
        <p14:creationId xmlns:p14="http://schemas.microsoft.com/office/powerpoint/2010/main" val="2861744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Next Meeting</a:t>
            </a:r>
            <a:endParaRPr lang="en-US">
              <a:solidFill>
                <a:schemeClr val="bg1"/>
              </a:solidFill>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4102011" y="2370391"/>
            <a:ext cx="7833680" cy="41609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cs typeface="Calibri"/>
              </a:rPr>
              <a:t>June Info</a:t>
            </a:r>
            <a:endParaRPr lang="en-US"/>
          </a:p>
          <a:p>
            <a:pPr>
              <a:buFont typeface="Arial,Sans-Serif"/>
              <a:buChar char="•"/>
            </a:pPr>
            <a:r>
              <a:rPr lang="en-US">
                <a:cs typeface="Calibri"/>
              </a:rPr>
              <a:t>Discuss: What do you want to discuss about in the next meeting?</a:t>
            </a:r>
          </a:p>
          <a:p>
            <a:pPr>
              <a:buFont typeface="Arial,Sans-Serif"/>
              <a:buChar char="•"/>
            </a:pPr>
            <a:r>
              <a:rPr lang="en-US">
                <a:cs typeface="Calibri"/>
              </a:rPr>
              <a:t>Do you have a Model Practice, potential Model Practice, or good information to share?</a:t>
            </a:r>
            <a:endParaRPr lang="en-US"/>
          </a:p>
          <a:p>
            <a:pPr>
              <a:buFont typeface="Arial,Sans-Serif"/>
              <a:buChar char="•"/>
            </a:pPr>
            <a:r>
              <a:rPr lang="en-US">
                <a:cs typeface="Calibri"/>
              </a:rPr>
              <a:t>Don't be shy: Let us know!</a:t>
            </a:r>
          </a:p>
          <a:p>
            <a:pPr>
              <a:buFont typeface="Arial,Sans-Serif"/>
              <a:buChar char="•"/>
            </a:pPr>
            <a:r>
              <a:rPr lang="en-US">
                <a:cs typeface="Calibri"/>
              </a:rPr>
              <a:t>Get feedback, boast about a good project, or share expertise.</a:t>
            </a:r>
          </a:p>
        </p:txBody>
      </p:sp>
      <p:pic>
        <p:nvPicPr>
          <p:cNvPr id="4" name="Picture 6">
            <a:extLst>
              <a:ext uri="{FF2B5EF4-FFF2-40B4-BE49-F238E27FC236}">
                <a16:creationId xmlns:a16="http://schemas.microsoft.com/office/drawing/2014/main" id="{10A83F36-B2C5-4F91-9D94-CF6B212B68A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9515" y="2726593"/>
            <a:ext cx="2528276" cy="2528276"/>
          </a:xfrm>
          <a:prstGeom prst="rect">
            <a:avLst/>
          </a:prstGeom>
        </p:spPr>
      </p:pic>
      <p:sp>
        <p:nvSpPr>
          <p:cNvPr id="8" name="TextBox 7">
            <a:extLst>
              <a:ext uri="{FF2B5EF4-FFF2-40B4-BE49-F238E27FC236}">
                <a16:creationId xmlns:a16="http://schemas.microsoft.com/office/drawing/2014/main" id="{5A50BE4C-8290-455C-9376-B5F72DCB8DFF}"/>
              </a:ext>
            </a:extLst>
          </p:cNvPr>
          <p:cNvSpPr txBox="1"/>
          <p:nvPr/>
        </p:nvSpPr>
        <p:spPr>
          <a:xfrm>
            <a:off x="1437053" y="4688254"/>
            <a:ext cx="1893277" cy="473807"/>
          </a:xfrm>
          <a:prstGeom prst="rect">
            <a:avLst/>
          </a:prstGeom>
        </p:spPr>
        <p:txBody>
          <a:bodyPr anchor="t">
            <a:normAutofit/>
          </a:bodyPr>
          <a:lstStyle/>
          <a:p>
            <a:endParaRPr lang="en-US">
              <a:cs typeface="Calibri"/>
            </a:endParaRPr>
          </a:p>
        </p:txBody>
      </p:sp>
    </p:spTree>
    <p:extLst>
      <p:ext uri="{BB962C8B-B14F-4D97-AF65-F5344CB8AC3E}">
        <p14:creationId xmlns:p14="http://schemas.microsoft.com/office/powerpoint/2010/main" val="2934195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Next Meeting</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1046018" y="2088861"/>
            <a:ext cx="505691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a:cs typeface="Calibri" panose="020F0502020204030204"/>
              </a:rPr>
              <a:t>June 27, 2019 at 1pm ET</a:t>
            </a:r>
          </a:p>
          <a:p>
            <a:r>
              <a:rPr lang="en-US">
                <a:cs typeface="Calibri" panose="020F0502020204030204"/>
              </a:rPr>
              <a:t>Bring a friend</a:t>
            </a:r>
          </a:p>
          <a:p>
            <a:endParaRPr lang="en-US">
              <a:cs typeface="Calibri" panose="020F0502020204030204"/>
            </a:endParaRPr>
          </a:p>
        </p:txBody>
      </p:sp>
      <p:pic>
        <p:nvPicPr>
          <p:cNvPr id="4" name="Picture 5" descr="A close up of a device&#10;&#10;Description generated with high confidence">
            <a:extLst>
              <a:ext uri="{FF2B5EF4-FFF2-40B4-BE49-F238E27FC236}">
                <a16:creationId xmlns:a16="http://schemas.microsoft.com/office/drawing/2014/main" id="{9CFC1A85-7D69-464D-99FB-35615D477C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67744" y="1693717"/>
            <a:ext cx="6345382" cy="4786746"/>
          </a:xfrm>
          <a:prstGeom prst="rect">
            <a:avLst/>
          </a:prstGeom>
        </p:spPr>
      </p:pic>
    </p:spTree>
    <p:extLst>
      <p:ext uri="{BB962C8B-B14F-4D97-AF65-F5344CB8AC3E}">
        <p14:creationId xmlns:p14="http://schemas.microsoft.com/office/powerpoint/2010/main" val="2765561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Questions or Comments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3686908" y="1821717"/>
            <a:ext cx="8170985"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pPr marL="0" indent="0">
              <a:buNone/>
            </a:pPr>
            <a:r>
              <a:rPr lang="en-US">
                <a:cs typeface="Calibri" panose="020F0502020204030204"/>
              </a:rPr>
              <a:t>Any questions or comments about this CoP? Any overall website feedback, etc?</a:t>
            </a:r>
          </a:p>
          <a:p>
            <a:pPr marL="0" indent="0">
              <a:buNone/>
            </a:pPr>
            <a:endParaRPr lang="en-US">
              <a:cs typeface="Calibri" panose="020F0502020204030204"/>
            </a:endParaRPr>
          </a:p>
          <a:p>
            <a:pPr marL="0" indent="0">
              <a:buNone/>
            </a:pPr>
            <a:r>
              <a:rPr lang="en-US">
                <a:cs typeface="Calibri" panose="020F0502020204030204"/>
              </a:rPr>
              <a:t>All additional comments and questions can be sent to </a:t>
            </a:r>
            <a:r>
              <a:rPr lang="en-US">
                <a:cs typeface="Calibri"/>
                <a:hlinkClick r:id="rId3"/>
              </a:rPr>
              <a:t>amcpherson@naccho.org</a:t>
            </a:r>
            <a:r>
              <a:rPr lang="en-US">
                <a:cs typeface="Calibri"/>
              </a:rPr>
              <a:t>. </a:t>
            </a:r>
            <a:endParaRPr lang="en-US"/>
          </a:p>
        </p:txBody>
      </p:sp>
      <p:sp>
        <p:nvSpPr>
          <p:cNvPr id="8" name="TextBox 7">
            <a:extLst>
              <a:ext uri="{FF2B5EF4-FFF2-40B4-BE49-F238E27FC236}">
                <a16:creationId xmlns:a16="http://schemas.microsoft.com/office/drawing/2014/main" id="{B1A741AD-5938-4DC6-B2F0-F38EA29F10F0}"/>
              </a:ext>
            </a:extLst>
          </p:cNvPr>
          <p:cNvSpPr txBox="1"/>
          <p:nvPr/>
        </p:nvSpPr>
        <p:spPr>
          <a:xfrm>
            <a:off x="3638380" y="1780198"/>
            <a:ext cx="27822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Angie McPherson</a:t>
            </a:r>
          </a:p>
        </p:txBody>
      </p:sp>
      <p:pic>
        <p:nvPicPr>
          <p:cNvPr id="4" name="Picture 5" descr="A couple of people posing for the camera&#10;&#10;Description generated with very high confidence">
            <a:extLst>
              <a:ext uri="{FF2B5EF4-FFF2-40B4-BE49-F238E27FC236}">
                <a16:creationId xmlns:a16="http://schemas.microsoft.com/office/drawing/2014/main" id="{4A62B851-AF05-4F9F-B171-D476F388A854}"/>
              </a:ext>
            </a:extLst>
          </p:cNvPr>
          <p:cNvPicPr>
            <a:picLocks noChangeAspect="1"/>
          </p:cNvPicPr>
          <p:nvPr/>
        </p:nvPicPr>
        <p:blipFill>
          <a:blip r:embed="rId4"/>
          <a:stretch>
            <a:fillRect/>
          </a:stretch>
        </p:blipFill>
        <p:spPr>
          <a:xfrm>
            <a:off x="641230" y="2954050"/>
            <a:ext cx="2599427" cy="3437184"/>
          </a:xfrm>
          <a:prstGeom prst="rect">
            <a:avLst/>
          </a:prstGeom>
        </p:spPr>
      </p:pic>
      <p:sp>
        <p:nvSpPr>
          <p:cNvPr id="7" name="Arrow: Down 6">
            <a:extLst>
              <a:ext uri="{FF2B5EF4-FFF2-40B4-BE49-F238E27FC236}">
                <a16:creationId xmlns:a16="http://schemas.microsoft.com/office/drawing/2014/main" id="{450DED3F-AB3F-418F-B0A2-93BA639294EC}"/>
              </a:ext>
            </a:extLst>
          </p:cNvPr>
          <p:cNvSpPr/>
          <p:nvPr/>
        </p:nvSpPr>
        <p:spPr>
          <a:xfrm rot="1620000">
            <a:off x="2886259" y="2144588"/>
            <a:ext cx="808633" cy="15372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37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Introductions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833112" y="1652063"/>
            <a:ext cx="10978231" cy="2186893"/>
          </a:xfrm>
        </p:spPr>
        <p:txBody>
          <a:bodyPr vert="horz" lIns="91440" tIns="45720" rIns="91440" bIns="45720" rtlCol="0" anchor="t">
            <a:normAutofit/>
          </a:bodyPr>
          <a:lstStyle/>
          <a:p>
            <a:r>
              <a:rPr lang="en-US">
                <a:cs typeface="Calibri" panose="020F0502020204030204"/>
              </a:rPr>
              <a:t>Name / LDH / Favorite Avenger</a:t>
            </a:r>
          </a:p>
          <a:p>
            <a:r>
              <a:rPr lang="en-US">
                <a:cs typeface="Calibri" panose="020F0502020204030204"/>
              </a:rPr>
              <a:t>[First-timers] What would you like to learn from this group?</a:t>
            </a:r>
          </a:p>
        </p:txBody>
      </p:sp>
      <p:pic>
        <p:nvPicPr>
          <p:cNvPr id="5" name="Picture 5" descr="A group of people posing for the camera&#10;&#10;Description generated with very high confidence">
            <a:extLst>
              <a:ext uri="{FF2B5EF4-FFF2-40B4-BE49-F238E27FC236}">
                <a16:creationId xmlns:a16="http://schemas.microsoft.com/office/drawing/2014/main" id="{FC72432A-AD75-42C8-9FEE-92227D1BA592}"/>
              </a:ext>
            </a:extLst>
          </p:cNvPr>
          <p:cNvPicPr>
            <a:picLocks noChangeAspect="1"/>
          </p:cNvPicPr>
          <p:nvPr/>
        </p:nvPicPr>
        <p:blipFill>
          <a:blip r:embed="rId3"/>
          <a:stretch>
            <a:fillRect/>
          </a:stretch>
        </p:blipFill>
        <p:spPr>
          <a:xfrm>
            <a:off x="1848929" y="2685691"/>
            <a:ext cx="8005312" cy="4002655"/>
          </a:xfrm>
          <a:prstGeom prst="rect">
            <a:avLst/>
          </a:prstGeom>
        </p:spPr>
      </p:pic>
    </p:spTree>
    <p:extLst>
      <p:ext uri="{BB962C8B-B14F-4D97-AF65-F5344CB8AC3E}">
        <p14:creationId xmlns:p14="http://schemas.microsoft.com/office/powerpoint/2010/main" val="259001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Cybersecurity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933938" y="2351387"/>
            <a:ext cx="7230120" cy="3388091"/>
          </a:xfrm>
        </p:spPr>
        <p:txBody>
          <a:bodyPr vert="horz" lIns="91440" tIns="45720" rIns="91440" bIns="45720" rtlCol="0" anchor="t">
            <a:noAutofit/>
          </a:bodyPr>
          <a:lstStyle/>
          <a:p>
            <a:pPr marL="0" indent="0">
              <a:buNone/>
            </a:pPr>
            <a:r>
              <a:rPr lang="en-US">
                <a:cs typeface="Calibri"/>
              </a:rPr>
              <a:t>Last month, we heard from Orange County, North Carolina. </a:t>
            </a:r>
            <a:endParaRPr lang="en-US"/>
          </a:p>
          <a:p>
            <a:r>
              <a:rPr lang="en-US">
                <a:cs typeface="Calibri"/>
              </a:rPr>
              <a:t>On Monday, March 18, the Orange County Government computer system was affected by a virus.</a:t>
            </a:r>
          </a:p>
          <a:p>
            <a:r>
              <a:rPr lang="en-US">
                <a:cs typeface="Calibri"/>
              </a:rPr>
              <a:t>Juliet Sheridan shared the lessons learned about their Continuity of Operations Plan (COOP)</a:t>
            </a:r>
          </a:p>
          <a:p>
            <a:pPr marL="0" indent="0">
              <a:buNone/>
            </a:pPr>
            <a:endParaRPr lang="en-US">
              <a:cs typeface="Calibri"/>
            </a:endParaRPr>
          </a:p>
        </p:txBody>
      </p:sp>
      <p:pic>
        <p:nvPicPr>
          <p:cNvPr id="4" name="Picture 4">
            <a:extLst>
              <a:ext uri="{FF2B5EF4-FFF2-40B4-BE49-F238E27FC236}">
                <a16:creationId xmlns:a16="http://schemas.microsoft.com/office/drawing/2014/main" id="{EDB7598E-43C7-4191-9053-C4B721326D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97630" y="2515219"/>
            <a:ext cx="2743200" cy="2394177"/>
          </a:xfrm>
          <a:prstGeom prst="rect">
            <a:avLst/>
          </a:prstGeom>
        </p:spPr>
      </p:pic>
      <p:sp>
        <p:nvSpPr>
          <p:cNvPr id="6" name="TextBox 5">
            <a:extLst>
              <a:ext uri="{FF2B5EF4-FFF2-40B4-BE49-F238E27FC236}">
                <a16:creationId xmlns:a16="http://schemas.microsoft.com/office/drawing/2014/main" id="{C9DE0B64-E37E-404C-8B14-B75D56CFCC2B}"/>
              </a:ext>
            </a:extLst>
          </p:cNvPr>
          <p:cNvSpPr txBox="1"/>
          <p:nvPr/>
        </p:nvSpPr>
        <p:spPr>
          <a:xfrm>
            <a:off x="933938" y="4948360"/>
            <a:ext cx="2743200" cy="317500"/>
          </a:xfrm>
          <a:prstGeom prst="rect">
            <a:avLst/>
          </a:prstGeom>
        </p:spPr>
        <p:txBody>
          <a:bodyPr anchor="t">
            <a:normAutofit fontScale="92500" lnSpcReduction="20000"/>
          </a:bodyPr>
          <a:lstStyle/>
          <a:p>
            <a:endParaRPr lang="en-US">
              <a:cs typeface="Calibri"/>
            </a:endParaRPr>
          </a:p>
        </p:txBody>
      </p:sp>
    </p:spTree>
    <p:extLst>
      <p:ext uri="{BB962C8B-B14F-4D97-AF65-F5344CB8AC3E}">
        <p14:creationId xmlns:p14="http://schemas.microsoft.com/office/powerpoint/2010/main" val="196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Cybersecurity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933938" y="1619867"/>
            <a:ext cx="7230120" cy="4119611"/>
          </a:xfrm>
        </p:spPr>
        <p:txBody>
          <a:bodyPr vert="horz" lIns="91440" tIns="45720" rIns="91440" bIns="45720" rtlCol="0" anchor="t">
            <a:noAutofit/>
          </a:bodyPr>
          <a:lstStyle/>
          <a:p>
            <a:pPr marL="457200" indent="-457200"/>
            <a:endParaRPr lang="en-US">
              <a:cs typeface="Calibri"/>
            </a:endParaRPr>
          </a:p>
          <a:p>
            <a:r>
              <a:rPr lang="en-US">
                <a:cs typeface="Calibri"/>
              </a:rPr>
              <a:t>Lessons learned included:</a:t>
            </a:r>
          </a:p>
          <a:p>
            <a:pPr lvl="1"/>
            <a:r>
              <a:rPr lang="en-US">
                <a:cs typeface="Calibri"/>
              </a:rPr>
              <a:t>Continuity of Operations Plans (COOP) was inadequate</a:t>
            </a:r>
          </a:p>
          <a:p>
            <a:pPr lvl="1"/>
            <a:r>
              <a:rPr lang="en-US">
                <a:cs typeface="Calibri"/>
              </a:rPr>
              <a:t>Needed redundancies for important docs and functions</a:t>
            </a:r>
          </a:p>
          <a:p>
            <a:pPr lvl="1"/>
            <a:r>
              <a:rPr lang="en-US">
                <a:cs typeface="Calibri"/>
              </a:rPr>
              <a:t>Response team needed basic IT knowledge</a:t>
            </a:r>
          </a:p>
          <a:p>
            <a:pPr lvl="1"/>
            <a:r>
              <a:rPr lang="en-US">
                <a:cs typeface="Calibri"/>
              </a:rPr>
              <a:t>Needed one Incident Lead to coordinate response</a:t>
            </a:r>
          </a:p>
          <a:p>
            <a:pPr lvl="1"/>
            <a:r>
              <a:rPr lang="en-US">
                <a:cs typeface="Calibri"/>
              </a:rPr>
              <a:t>Interconnected data means shared risk</a:t>
            </a:r>
          </a:p>
          <a:p>
            <a:r>
              <a:rPr lang="en-US">
                <a:cs typeface="Calibri"/>
              </a:rPr>
              <a:t>You can find the full presentation on </a:t>
            </a:r>
            <a:r>
              <a:rPr lang="en-US">
                <a:cs typeface="Calibri"/>
                <a:hlinkClick r:id="rId3"/>
              </a:rPr>
              <a:t>Virtual Communities</a:t>
            </a:r>
            <a:r>
              <a:rPr lang="en-US">
                <a:cs typeface="Calibri"/>
              </a:rPr>
              <a:t>.</a:t>
            </a:r>
            <a:endParaRPr lang="en-US"/>
          </a:p>
          <a:p>
            <a:pPr marL="0" indent="0">
              <a:buNone/>
            </a:pPr>
            <a:endParaRPr lang="en-US">
              <a:cs typeface="Calibri"/>
            </a:endParaRPr>
          </a:p>
        </p:txBody>
      </p:sp>
      <p:pic>
        <p:nvPicPr>
          <p:cNvPr id="4" name="Picture 4">
            <a:extLst>
              <a:ext uri="{FF2B5EF4-FFF2-40B4-BE49-F238E27FC236}">
                <a16:creationId xmlns:a16="http://schemas.microsoft.com/office/drawing/2014/main" id="{EDB7598E-43C7-4191-9053-C4B721326DF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97630" y="2515219"/>
            <a:ext cx="2743200" cy="2394177"/>
          </a:xfrm>
          <a:prstGeom prst="rect">
            <a:avLst/>
          </a:prstGeom>
        </p:spPr>
      </p:pic>
      <p:sp>
        <p:nvSpPr>
          <p:cNvPr id="6" name="TextBox 5">
            <a:extLst>
              <a:ext uri="{FF2B5EF4-FFF2-40B4-BE49-F238E27FC236}">
                <a16:creationId xmlns:a16="http://schemas.microsoft.com/office/drawing/2014/main" id="{C9DE0B64-E37E-404C-8B14-B75D56CFCC2B}"/>
              </a:ext>
            </a:extLst>
          </p:cNvPr>
          <p:cNvSpPr txBox="1"/>
          <p:nvPr/>
        </p:nvSpPr>
        <p:spPr>
          <a:xfrm>
            <a:off x="933938" y="4948360"/>
            <a:ext cx="2743200" cy="317500"/>
          </a:xfrm>
          <a:prstGeom prst="rect">
            <a:avLst/>
          </a:prstGeom>
        </p:spPr>
        <p:txBody>
          <a:bodyPr anchor="t">
            <a:normAutofit fontScale="92500" lnSpcReduction="20000"/>
          </a:bodyPr>
          <a:lstStyle/>
          <a:p>
            <a:endParaRPr lang="en-US">
              <a:cs typeface="Calibri"/>
            </a:endParaRPr>
          </a:p>
        </p:txBody>
      </p:sp>
    </p:spTree>
    <p:extLst>
      <p:ext uri="{BB962C8B-B14F-4D97-AF65-F5344CB8AC3E}">
        <p14:creationId xmlns:p14="http://schemas.microsoft.com/office/powerpoint/2010/main" val="287832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Cybersecurity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1334477" y="3093848"/>
            <a:ext cx="9936196" cy="1268169"/>
          </a:xfrm>
        </p:spPr>
        <p:txBody>
          <a:bodyPr vert="horz" lIns="91440" tIns="45720" rIns="91440" bIns="45720" rtlCol="0" anchor="t">
            <a:noAutofit/>
          </a:bodyPr>
          <a:lstStyle/>
          <a:p>
            <a:pPr marL="0" indent="0" algn="ctr">
              <a:buNone/>
            </a:pPr>
            <a:r>
              <a:rPr lang="en-US">
                <a:cs typeface="Calibri"/>
              </a:rPr>
              <a:t>What is the likelihood that you or your organization will be compromised by a successful cyberattack?</a:t>
            </a:r>
          </a:p>
        </p:txBody>
      </p:sp>
    </p:spTree>
    <p:extLst>
      <p:ext uri="{BB962C8B-B14F-4D97-AF65-F5344CB8AC3E}">
        <p14:creationId xmlns:p14="http://schemas.microsoft.com/office/powerpoint/2010/main" val="63897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Cybersecurity</a:t>
            </a:r>
            <a:endParaRPr lang="en-US" sz="4800" kern="120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6" descr="A close up of a sign&#10;&#10;Description generated with very high confidence">
            <a:extLst>
              <a:ext uri="{FF2B5EF4-FFF2-40B4-BE49-F238E27FC236}">
                <a16:creationId xmlns:a16="http://schemas.microsoft.com/office/drawing/2014/main" id="{DFBE0F5C-0FF4-4402-9306-C6F90A94C8C3}"/>
              </a:ext>
            </a:extLst>
          </p:cNvPr>
          <p:cNvPicPr>
            <a:picLocks noGrp="1" noChangeAspect="1"/>
          </p:cNvPicPr>
          <p:nvPr>
            <p:ph idx="1"/>
          </p:nvPr>
        </p:nvPicPr>
        <p:blipFill>
          <a:blip r:embed="rId2"/>
          <a:stretch>
            <a:fillRect/>
          </a:stretch>
        </p:blipFill>
        <p:spPr>
          <a:xfrm>
            <a:off x="5027460" y="316727"/>
            <a:ext cx="5165040" cy="5968719"/>
          </a:xfrm>
          <a:prstGeom prst="rect">
            <a:avLst/>
          </a:prstGeom>
        </p:spPr>
      </p:pic>
      <p:sp>
        <p:nvSpPr>
          <p:cNvPr id="8" name="TextBox 7">
            <a:extLst>
              <a:ext uri="{FF2B5EF4-FFF2-40B4-BE49-F238E27FC236}">
                <a16:creationId xmlns:a16="http://schemas.microsoft.com/office/drawing/2014/main" id="{96522460-2486-44EE-A330-02FF4AE6B796}"/>
              </a:ext>
            </a:extLst>
          </p:cNvPr>
          <p:cNvSpPr txBox="1"/>
          <p:nvPr/>
        </p:nvSpPr>
        <p:spPr>
          <a:xfrm>
            <a:off x="10693400" y="5701323"/>
            <a:ext cx="12680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a:t>
            </a:r>
            <a:r>
              <a:rPr lang="en-US">
                <a:hlinkClick r:id="rId3"/>
              </a:rPr>
              <a:t>Varonis</a:t>
            </a:r>
            <a:r>
              <a:rPr lang="en-US"/>
              <a:t> </a:t>
            </a:r>
          </a:p>
        </p:txBody>
      </p:sp>
    </p:spTree>
    <p:extLst>
      <p:ext uri="{BB962C8B-B14F-4D97-AF65-F5344CB8AC3E}">
        <p14:creationId xmlns:p14="http://schemas.microsoft.com/office/powerpoint/2010/main" val="186235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Cybersecurity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1334477" y="2449079"/>
            <a:ext cx="9936196" cy="1912938"/>
          </a:xfrm>
        </p:spPr>
        <p:txBody>
          <a:bodyPr vert="horz" lIns="91440" tIns="45720" rIns="91440" bIns="45720" rtlCol="0" anchor="t">
            <a:noAutofit/>
          </a:bodyPr>
          <a:lstStyle/>
          <a:p>
            <a:pPr marL="0" indent="0" algn="ctr">
              <a:buNone/>
            </a:pPr>
            <a:r>
              <a:rPr lang="en-US" dirty="0">
                <a:cs typeface="Calibri"/>
              </a:rPr>
              <a:t>BREACHES </a:t>
            </a:r>
          </a:p>
          <a:p>
            <a:pPr marL="0" indent="0">
              <a:buNone/>
            </a:pPr>
            <a:r>
              <a:rPr lang="en-US" dirty="0">
                <a:cs typeface="Calibri"/>
              </a:rPr>
              <a:t>• 80% of all data breaches involve compromising an employee credentials – majority through email</a:t>
            </a:r>
          </a:p>
          <a:p>
            <a:pPr marL="0" indent="0">
              <a:buNone/>
            </a:pPr>
            <a:r>
              <a:rPr lang="en-US">
                <a:cs typeface="Calibri"/>
              </a:rPr>
              <a:t>• Check out the list on HHS for Notable Breaches </a:t>
            </a:r>
          </a:p>
          <a:p>
            <a:pPr marL="457200" lvl="1" indent="0">
              <a:buNone/>
            </a:pPr>
            <a:r>
              <a:rPr lang="en-US" dirty="0">
                <a:cs typeface="Calibri"/>
              </a:rPr>
              <a:t>– Atlanta, GA – Oklahoma Department of Securities – Alaska Dept. of Health &amp; Human Services (Public Assistance) – Mecklenburg County, NC – Jackson County, GA – Orange County, NC </a:t>
            </a:r>
            <a:r>
              <a:rPr lang="en-US" dirty="0">
                <a:ea typeface="+mn-lt"/>
                <a:cs typeface="+mn-lt"/>
              </a:rPr>
              <a:t>– Orange County, FL – City of Baltimore</a:t>
            </a:r>
          </a:p>
        </p:txBody>
      </p:sp>
    </p:spTree>
    <p:extLst>
      <p:ext uri="{BB962C8B-B14F-4D97-AF65-F5344CB8AC3E}">
        <p14:creationId xmlns:p14="http://schemas.microsoft.com/office/powerpoint/2010/main" val="3426062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8b3755-2db9-41d4-88ce-e0cf2a61b51d">
      <UserInfo>
        <DisplayName>Shauna McLaughlin</DisplayName>
        <AccountId>13</AccountId>
        <AccountType/>
      </UserInfo>
      <UserInfo>
        <DisplayName>Dennis Small</DisplayName>
        <AccountId>15</AccountId>
        <AccountType/>
      </UserInfo>
      <UserInfo>
        <DisplayName>Den Small</DisplayName>
        <AccountId>31</AccountId>
        <AccountType/>
      </UserInfo>
      <UserInfo>
        <DisplayName>Dominic Puller</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5BA108D048D54C94321FC32E877AB6" ma:contentTypeVersion="4" ma:contentTypeDescription="Create a new document." ma:contentTypeScope="" ma:versionID="899f8bba051693fdbe28f5884753cf56">
  <xsd:schema xmlns:xsd="http://www.w3.org/2001/XMLSchema" xmlns:xs="http://www.w3.org/2001/XMLSchema" xmlns:p="http://schemas.microsoft.com/office/2006/metadata/properties" xmlns:ns2="c0296a61-e284-40f1-bce3-9979ca9d4c75" xmlns:ns3="f68b3755-2db9-41d4-88ce-e0cf2a61b51d" targetNamespace="http://schemas.microsoft.com/office/2006/metadata/properties" ma:root="true" ma:fieldsID="27889635dc2b4dc28595d592032ab259" ns2:_="" ns3:_="">
    <xsd:import namespace="c0296a61-e284-40f1-bce3-9979ca9d4c75"/>
    <xsd:import namespace="f68b3755-2db9-41d4-88ce-e0cf2a61b5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296a61-e284-40f1-bce3-9979ca9d4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8b3755-2db9-41d4-88ce-e0cf2a61b5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F5BCC-4BB9-41A6-856B-27044ED7F34D}">
  <ds:schemaRefs>
    <ds:schemaRef ds:uri="http://schemas.microsoft.com/office/2006/metadata/properties"/>
    <ds:schemaRef ds:uri="http://schemas.microsoft.com/office/infopath/2007/PartnerControls"/>
    <ds:schemaRef ds:uri="f68b3755-2db9-41d4-88ce-e0cf2a61b51d"/>
  </ds:schemaRefs>
</ds:datastoreItem>
</file>

<file path=customXml/itemProps2.xml><?xml version="1.0" encoding="utf-8"?>
<ds:datastoreItem xmlns:ds="http://schemas.openxmlformats.org/officeDocument/2006/customXml" ds:itemID="{4B3BAF0E-F0EA-4E4E-9605-1E0A138DC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296a61-e284-40f1-bce3-9979ca9d4c75"/>
    <ds:schemaRef ds:uri="f68b3755-2db9-41d4-88ce-e0cf2a61b5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145A6E-91A4-498D-A28E-5B0BA9D13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33</Slides>
  <Notes>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Local Health IT CoP</vt:lpstr>
      <vt:lpstr>Introductions</vt:lpstr>
      <vt:lpstr>Introductions</vt:lpstr>
      <vt:lpstr>Cybersecurity</vt:lpstr>
      <vt:lpstr>Cybersecurity</vt:lpstr>
      <vt:lpstr>Cybersecurity</vt:lpstr>
      <vt:lpstr>Cybersecurity</vt:lpstr>
      <vt:lpstr>Cybersecurity</vt:lpstr>
      <vt:lpstr>Cybersecurity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Tools</vt:lpstr>
      <vt:lpstr>Tools</vt:lpstr>
      <vt:lpstr>Tools</vt:lpstr>
      <vt:lpstr>Virtual Communities</vt:lpstr>
      <vt:lpstr>Virtual Communities</vt:lpstr>
      <vt:lpstr>LHIT Virtual Conference</vt:lpstr>
      <vt:lpstr>Your Vendors / Projects</vt:lpstr>
      <vt:lpstr>Speaker Question</vt:lpstr>
      <vt:lpstr>Meet Up at NACCHO Annual</vt:lpstr>
      <vt:lpstr>Meet Up at NACCHO Annual</vt:lpstr>
      <vt:lpstr>Next Meeting</vt:lpstr>
      <vt:lpstr>Next Meeting</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97</cp:revision>
  <dcterms:created xsi:type="dcterms:W3CDTF">2013-07-15T20:26:40Z</dcterms:created>
  <dcterms:modified xsi:type="dcterms:W3CDTF">2019-05-23T16:53:07Z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14</vt:lpwstr>
  </property>
  <property fmtid="{D5CDD505-2E9C-101B-9397-08002B2CF9AE}" pid="3" name="ContentTypeId">
    <vt:lpwstr>0x010100795BA108D048D54C94321FC32E877AB6</vt:lpwstr>
  </property>
  <property fmtid="{D5CDD505-2E9C-101B-9397-08002B2CF9AE}" pid="4" name="AuthorIds_UIVersion_3072">
    <vt:lpwstr>14</vt:lpwstr>
  </property>
  <property fmtid="{D5CDD505-2E9C-101B-9397-08002B2CF9AE}" pid="5" name="AuthorIds_UIVersion_9728">
    <vt:lpwstr>14</vt:lpwstr>
  </property>
</Properties>
</file>